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  <p:sldMasterId id="2147483651" r:id="rId3"/>
    <p:sldMasterId id="2147483655" r:id="rId4"/>
  </p:sldMasterIdLst>
  <p:notesMasterIdLst>
    <p:notesMasterId r:id="rId28"/>
  </p:notesMasterIdLst>
  <p:handoutMasterIdLst>
    <p:handoutMasterId r:id="rId29"/>
  </p:handoutMasterIdLst>
  <p:sldIdLst>
    <p:sldId id="275" r:id="rId5"/>
    <p:sldId id="261" r:id="rId6"/>
    <p:sldId id="292" r:id="rId7"/>
    <p:sldId id="262" r:id="rId8"/>
    <p:sldId id="280" r:id="rId9"/>
    <p:sldId id="265" r:id="rId10"/>
    <p:sldId id="279" r:id="rId11"/>
    <p:sldId id="277" r:id="rId12"/>
    <p:sldId id="287" r:id="rId13"/>
    <p:sldId id="290" r:id="rId14"/>
    <p:sldId id="288" r:id="rId15"/>
    <p:sldId id="289" r:id="rId16"/>
    <p:sldId id="291" r:id="rId17"/>
    <p:sldId id="302" r:id="rId18"/>
    <p:sldId id="294" r:id="rId19"/>
    <p:sldId id="284" r:id="rId20"/>
    <p:sldId id="304" r:id="rId21"/>
    <p:sldId id="285" r:id="rId22"/>
    <p:sldId id="303" r:id="rId23"/>
    <p:sldId id="296" r:id="rId24"/>
    <p:sldId id="293" r:id="rId25"/>
    <p:sldId id="297" r:id="rId26"/>
    <p:sldId id="295" r:id="rId27"/>
  </p:sldIdLst>
  <p:sldSz cx="9144000" cy="5143500" type="screen16x9"/>
  <p:notesSz cx="6858000" cy="9144000"/>
  <p:custDataLst>
    <p:tags r:id="rId30"/>
  </p:custData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 autoAdjust="0"/>
    <p:restoredTop sz="92013" autoAdjust="0"/>
  </p:normalViewPr>
  <p:slideViewPr>
    <p:cSldViewPr>
      <p:cViewPr varScale="1">
        <p:scale>
          <a:sx n="109" d="100"/>
          <a:sy n="109" d="100"/>
        </p:scale>
        <p:origin x="-538" y="-67"/>
      </p:cViewPr>
      <p:guideLst>
        <p:guide orient="horz" pos="3061"/>
        <p:guide pos="295"/>
      </p:guideLst>
    </p:cSldViewPr>
  </p:slideViewPr>
  <p:outlineViewPr>
    <p:cViewPr>
      <p:scale>
        <a:sx n="33" d="100"/>
        <a:sy n="33" d="100"/>
      </p:scale>
      <p:origin x="0" y="225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200" d="100"/>
          <a:sy n="200" d="100"/>
        </p:scale>
        <p:origin x="-690" y="57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K:\ASEG2014_FWS\fcCAL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1"/>
          <c:tx>
            <c:v>Vp - 6500 m/s</c:v>
          </c:tx>
          <c:marker>
            <c:symbol val="square"/>
            <c:size val="4"/>
            <c:spPr>
              <a:solidFill>
                <a:srgbClr val="FF0000"/>
              </a:solidFill>
            </c:spPr>
          </c:marker>
          <c:xVal>
            <c:numRef>
              <c:f>Sheet1!$A$8:$A$60</c:f>
              <c:numCache>
                <c:formatCode>0.000</c:formatCode>
                <c:ptCount val="53"/>
                <c:pt idx="0">
                  <c:v>0.04</c:v>
                </c:pt>
                <c:pt idx="1">
                  <c:v>4.4999999999999998E-2</c:v>
                </c:pt>
                <c:pt idx="2">
                  <c:v>0.05</c:v>
                </c:pt>
                <c:pt idx="3">
                  <c:v>5.5E-2</c:v>
                </c:pt>
                <c:pt idx="4">
                  <c:v>0.06</c:v>
                </c:pt>
                <c:pt idx="5">
                  <c:v>6.5000000000000002E-2</c:v>
                </c:pt>
                <c:pt idx="6">
                  <c:v>7.0000000000000007E-2</c:v>
                </c:pt>
                <c:pt idx="7">
                  <c:v>7.4999999999999997E-2</c:v>
                </c:pt>
                <c:pt idx="8">
                  <c:v>0.08</c:v>
                </c:pt>
                <c:pt idx="9">
                  <c:v>8.5000000000000006E-2</c:v>
                </c:pt>
                <c:pt idx="10">
                  <c:v>0.09</c:v>
                </c:pt>
                <c:pt idx="11">
                  <c:v>9.5000000000000001E-2</c:v>
                </c:pt>
                <c:pt idx="12">
                  <c:v>0.1</c:v>
                </c:pt>
                <c:pt idx="13">
                  <c:v>0.105</c:v>
                </c:pt>
                <c:pt idx="14">
                  <c:v>0.11</c:v>
                </c:pt>
                <c:pt idx="15">
                  <c:v>0.115</c:v>
                </c:pt>
                <c:pt idx="16">
                  <c:v>0.12</c:v>
                </c:pt>
                <c:pt idx="17">
                  <c:v>0.125</c:v>
                </c:pt>
                <c:pt idx="18">
                  <c:v>0.13</c:v>
                </c:pt>
                <c:pt idx="19">
                  <c:v>0.13500000000000001</c:v>
                </c:pt>
                <c:pt idx="20">
                  <c:v>0.14000000000000001</c:v>
                </c:pt>
                <c:pt idx="21">
                  <c:v>0.14499999999999999</c:v>
                </c:pt>
                <c:pt idx="22">
                  <c:v>0.15</c:v>
                </c:pt>
                <c:pt idx="23">
                  <c:v>0.155</c:v>
                </c:pt>
                <c:pt idx="24">
                  <c:v>0.16</c:v>
                </c:pt>
                <c:pt idx="25">
                  <c:v>0.16500000000000001</c:v>
                </c:pt>
                <c:pt idx="26">
                  <c:v>0.17</c:v>
                </c:pt>
                <c:pt idx="27">
                  <c:v>0.17499999999999999</c:v>
                </c:pt>
                <c:pt idx="28">
                  <c:v>0.18</c:v>
                </c:pt>
                <c:pt idx="29">
                  <c:v>0.185</c:v>
                </c:pt>
                <c:pt idx="30">
                  <c:v>0.19</c:v>
                </c:pt>
                <c:pt idx="31">
                  <c:v>0.19500000000000001</c:v>
                </c:pt>
                <c:pt idx="32">
                  <c:v>0.2</c:v>
                </c:pt>
                <c:pt idx="33">
                  <c:v>0.20499999999999999</c:v>
                </c:pt>
                <c:pt idx="34">
                  <c:v>0.21</c:v>
                </c:pt>
                <c:pt idx="35">
                  <c:v>0.215</c:v>
                </c:pt>
                <c:pt idx="36">
                  <c:v>0.22</c:v>
                </c:pt>
                <c:pt idx="37">
                  <c:v>0.22500000000000001</c:v>
                </c:pt>
                <c:pt idx="38">
                  <c:v>0.23</c:v>
                </c:pt>
                <c:pt idx="39">
                  <c:v>0.23499999999999999</c:v>
                </c:pt>
                <c:pt idx="40">
                  <c:v>0.24</c:v>
                </c:pt>
                <c:pt idx="41">
                  <c:v>0.245</c:v>
                </c:pt>
                <c:pt idx="42">
                  <c:v>0.25</c:v>
                </c:pt>
                <c:pt idx="43">
                  <c:v>0.255</c:v>
                </c:pt>
                <c:pt idx="44">
                  <c:v>0.26</c:v>
                </c:pt>
                <c:pt idx="45">
                  <c:v>0.26500000000000001</c:v>
                </c:pt>
                <c:pt idx="46">
                  <c:v>0.27</c:v>
                </c:pt>
                <c:pt idx="47">
                  <c:v>0.27500000000000002</c:v>
                </c:pt>
                <c:pt idx="48">
                  <c:v>0.28000000000000003</c:v>
                </c:pt>
                <c:pt idx="49">
                  <c:v>0.28499999999999998</c:v>
                </c:pt>
                <c:pt idx="50">
                  <c:v>0.28999999999999998</c:v>
                </c:pt>
                <c:pt idx="51">
                  <c:v>0.29499999999999998</c:v>
                </c:pt>
                <c:pt idx="52">
                  <c:v>0.3</c:v>
                </c:pt>
              </c:numCache>
            </c:numRef>
          </c:xVal>
          <c:yVal>
            <c:numRef>
              <c:f>Sheet1!$B$8:$B$60</c:f>
              <c:numCache>
                <c:formatCode>0</c:formatCode>
                <c:ptCount val="53"/>
                <c:pt idx="0">
                  <c:v>162.5</c:v>
                </c:pt>
                <c:pt idx="1">
                  <c:v>144.44444444444443</c:v>
                </c:pt>
                <c:pt idx="2">
                  <c:v>130</c:v>
                </c:pt>
                <c:pt idx="3">
                  <c:v>118.18181818181817</c:v>
                </c:pt>
                <c:pt idx="4">
                  <c:v>108.33333333333334</c:v>
                </c:pt>
                <c:pt idx="5">
                  <c:v>100</c:v>
                </c:pt>
                <c:pt idx="6">
                  <c:v>92.857142857142861</c:v>
                </c:pt>
                <c:pt idx="7">
                  <c:v>86.666666666666671</c:v>
                </c:pt>
                <c:pt idx="8">
                  <c:v>81.25</c:v>
                </c:pt>
                <c:pt idx="9">
                  <c:v>76.470588235294116</c:v>
                </c:pt>
                <c:pt idx="10">
                  <c:v>72.222222222222214</c:v>
                </c:pt>
                <c:pt idx="11">
                  <c:v>68.421052631578945</c:v>
                </c:pt>
                <c:pt idx="12">
                  <c:v>65</c:v>
                </c:pt>
                <c:pt idx="13">
                  <c:v>61.904761904761905</c:v>
                </c:pt>
                <c:pt idx="14">
                  <c:v>59.090909090909086</c:v>
                </c:pt>
                <c:pt idx="15">
                  <c:v>56.521739130434774</c:v>
                </c:pt>
                <c:pt idx="16">
                  <c:v>54.166666666666671</c:v>
                </c:pt>
                <c:pt idx="17">
                  <c:v>52</c:v>
                </c:pt>
                <c:pt idx="18">
                  <c:v>50</c:v>
                </c:pt>
                <c:pt idx="19">
                  <c:v>48.148148148148145</c:v>
                </c:pt>
                <c:pt idx="20">
                  <c:v>46.428571428571431</c:v>
                </c:pt>
                <c:pt idx="21">
                  <c:v>44.827586206896555</c:v>
                </c:pt>
                <c:pt idx="22">
                  <c:v>43.333333333333336</c:v>
                </c:pt>
                <c:pt idx="23">
                  <c:v>41.935483870967744</c:v>
                </c:pt>
                <c:pt idx="24">
                  <c:v>40.625</c:v>
                </c:pt>
                <c:pt idx="25">
                  <c:v>39.393939393939391</c:v>
                </c:pt>
                <c:pt idx="26">
                  <c:v>38.235294117647058</c:v>
                </c:pt>
                <c:pt idx="27">
                  <c:v>37.142857142857146</c:v>
                </c:pt>
                <c:pt idx="28">
                  <c:v>36.111111111111107</c:v>
                </c:pt>
                <c:pt idx="29">
                  <c:v>35.13513513513513</c:v>
                </c:pt>
                <c:pt idx="30">
                  <c:v>34.210526315789473</c:v>
                </c:pt>
                <c:pt idx="31">
                  <c:v>33.333333333333336</c:v>
                </c:pt>
                <c:pt idx="32">
                  <c:v>32.5</c:v>
                </c:pt>
                <c:pt idx="33">
                  <c:v>31.707317073170731</c:v>
                </c:pt>
                <c:pt idx="34">
                  <c:v>30.952380952380953</c:v>
                </c:pt>
                <c:pt idx="35">
                  <c:v>30.232558139534884</c:v>
                </c:pt>
                <c:pt idx="36">
                  <c:v>29.545454545454543</c:v>
                </c:pt>
                <c:pt idx="37">
                  <c:v>28.888888888888886</c:v>
                </c:pt>
                <c:pt idx="38">
                  <c:v>28.260869565217387</c:v>
                </c:pt>
                <c:pt idx="39">
                  <c:v>27.659574468085108</c:v>
                </c:pt>
                <c:pt idx="40">
                  <c:v>27.083333333333336</c:v>
                </c:pt>
                <c:pt idx="41">
                  <c:v>26.530612244897959</c:v>
                </c:pt>
                <c:pt idx="42">
                  <c:v>26</c:v>
                </c:pt>
                <c:pt idx="43">
                  <c:v>25.490196078431371</c:v>
                </c:pt>
                <c:pt idx="44">
                  <c:v>25</c:v>
                </c:pt>
                <c:pt idx="45">
                  <c:v>24.528301886792452</c:v>
                </c:pt>
                <c:pt idx="46">
                  <c:v>24.074074074074073</c:v>
                </c:pt>
                <c:pt idx="47">
                  <c:v>23.636363636363637</c:v>
                </c:pt>
                <c:pt idx="48">
                  <c:v>23.214285714285715</c:v>
                </c:pt>
                <c:pt idx="49">
                  <c:v>22.807017543859651</c:v>
                </c:pt>
                <c:pt idx="50">
                  <c:v>22.413793103448278</c:v>
                </c:pt>
                <c:pt idx="51">
                  <c:v>22.033898305084744</c:v>
                </c:pt>
                <c:pt idx="52">
                  <c:v>21.666666666666668</c:v>
                </c:pt>
              </c:numCache>
            </c:numRef>
          </c:yVal>
          <c:smooth val="0"/>
        </c:ser>
        <c:ser>
          <c:idx val="2"/>
          <c:order val="2"/>
          <c:tx>
            <c:v>Vs - 4000 m/s</c:v>
          </c:tx>
          <c:spPr>
            <a:ln>
              <a:solidFill>
                <a:srgbClr val="FF0000"/>
              </a:solidFill>
            </a:ln>
          </c:spPr>
          <c:marker>
            <c:symbol val="triangle"/>
            <c:size val="5"/>
            <c:spPr>
              <a:solidFill>
                <a:schemeClr val="accent1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Sheet1!$A$8:$A$60</c:f>
              <c:numCache>
                <c:formatCode>0.000</c:formatCode>
                <c:ptCount val="53"/>
                <c:pt idx="0">
                  <c:v>0.04</c:v>
                </c:pt>
                <c:pt idx="1">
                  <c:v>4.4999999999999998E-2</c:v>
                </c:pt>
                <c:pt idx="2">
                  <c:v>0.05</c:v>
                </c:pt>
                <c:pt idx="3">
                  <c:v>5.5E-2</c:v>
                </c:pt>
                <c:pt idx="4">
                  <c:v>0.06</c:v>
                </c:pt>
                <c:pt idx="5">
                  <c:v>6.5000000000000002E-2</c:v>
                </c:pt>
                <c:pt idx="6">
                  <c:v>7.0000000000000007E-2</c:v>
                </c:pt>
                <c:pt idx="7">
                  <c:v>7.4999999999999997E-2</c:v>
                </c:pt>
                <c:pt idx="8">
                  <c:v>0.08</c:v>
                </c:pt>
                <c:pt idx="9">
                  <c:v>8.5000000000000006E-2</c:v>
                </c:pt>
                <c:pt idx="10">
                  <c:v>0.09</c:v>
                </c:pt>
                <c:pt idx="11">
                  <c:v>9.5000000000000001E-2</c:v>
                </c:pt>
                <c:pt idx="12">
                  <c:v>0.1</c:v>
                </c:pt>
                <c:pt idx="13">
                  <c:v>0.105</c:v>
                </c:pt>
                <c:pt idx="14">
                  <c:v>0.11</c:v>
                </c:pt>
                <c:pt idx="15">
                  <c:v>0.115</c:v>
                </c:pt>
                <c:pt idx="16">
                  <c:v>0.12</c:v>
                </c:pt>
                <c:pt idx="17">
                  <c:v>0.125</c:v>
                </c:pt>
                <c:pt idx="18">
                  <c:v>0.13</c:v>
                </c:pt>
                <c:pt idx="19">
                  <c:v>0.13500000000000001</c:v>
                </c:pt>
                <c:pt idx="20">
                  <c:v>0.14000000000000001</c:v>
                </c:pt>
                <c:pt idx="21">
                  <c:v>0.14499999999999999</c:v>
                </c:pt>
                <c:pt idx="22">
                  <c:v>0.15</c:v>
                </c:pt>
                <c:pt idx="23">
                  <c:v>0.155</c:v>
                </c:pt>
                <c:pt idx="24">
                  <c:v>0.16</c:v>
                </c:pt>
                <c:pt idx="25">
                  <c:v>0.16500000000000001</c:v>
                </c:pt>
                <c:pt idx="26">
                  <c:v>0.17</c:v>
                </c:pt>
                <c:pt idx="27">
                  <c:v>0.17499999999999999</c:v>
                </c:pt>
                <c:pt idx="28">
                  <c:v>0.18</c:v>
                </c:pt>
                <c:pt idx="29">
                  <c:v>0.185</c:v>
                </c:pt>
                <c:pt idx="30">
                  <c:v>0.19</c:v>
                </c:pt>
                <c:pt idx="31">
                  <c:v>0.19500000000000001</c:v>
                </c:pt>
                <c:pt idx="32">
                  <c:v>0.2</c:v>
                </c:pt>
                <c:pt idx="33">
                  <c:v>0.20499999999999999</c:v>
                </c:pt>
                <c:pt idx="34">
                  <c:v>0.21</c:v>
                </c:pt>
                <c:pt idx="35">
                  <c:v>0.215</c:v>
                </c:pt>
                <c:pt idx="36">
                  <c:v>0.22</c:v>
                </c:pt>
                <c:pt idx="37">
                  <c:v>0.22500000000000001</c:v>
                </c:pt>
                <c:pt idx="38">
                  <c:v>0.23</c:v>
                </c:pt>
                <c:pt idx="39">
                  <c:v>0.23499999999999999</c:v>
                </c:pt>
                <c:pt idx="40">
                  <c:v>0.24</c:v>
                </c:pt>
                <c:pt idx="41">
                  <c:v>0.245</c:v>
                </c:pt>
                <c:pt idx="42">
                  <c:v>0.25</c:v>
                </c:pt>
                <c:pt idx="43">
                  <c:v>0.255</c:v>
                </c:pt>
                <c:pt idx="44">
                  <c:v>0.26</c:v>
                </c:pt>
                <c:pt idx="45">
                  <c:v>0.26500000000000001</c:v>
                </c:pt>
                <c:pt idx="46">
                  <c:v>0.27</c:v>
                </c:pt>
                <c:pt idx="47">
                  <c:v>0.27500000000000002</c:v>
                </c:pt>
                <c:pt idx="48">
                  <c:v>0.28000000000000003</c:v>
                </c:pt>
                <c:pt idx="49">
                  <c:v>0.28499999999999998</c:v>
                </c:pt>
                <c:pt idx="50">
                  <c:v>0.28999999999999998</c:v>
                </c:pt>
                <c:pt idx="51">
                  <c:v>0.29499999999999998</c:v>
                </c:pt>
                <c:pt idx="52">
                  <c:v>0.3</c:v>
                </c:pt>
              </c:numCache>
            </c:numRef>
          </c:xVal>
          <c:yVal>
            <c:numRef>
              <c:f>Sheet1!$C$8:$C$60</c:f>
              <c:numCache>
                <c:formatCode>0</c:formatCode>
                <c:ptCount val="53"/>
                <c:pt idx="0">
                  <c:v>100</c:v>
                </c:pt>
                <c:pt idx="1">
                  <c:v>88.888888888888886</c:v>
                </c:pt>
                <c:pt idx="2">
                  <c:v>80</c:v>
                </c:pt>
                <c:pt idx="3">
                  <c:v>72.72727272727272</c:v>
                </c:pt>
                <c:pt idx="4">
                  <c:v>66.666666666666671</c:v>
                </c:pt>
                <c:pt idx="5">
                  <c:v>61.53846153846154</c:v>
                </c:pt>
                <c:pt idx="6">
                  <c:v>57.142857142857139</c:v>
                </c:pt>
                <c:pt idx="7">
                  <c:v>53.333333333333336</c:v>
                </c:pt>
                <c:pt idx="8">
                  <c:v>50</c:v>
                </c:pt>
                <c:pt idx="9">
                  <c:v>47.058823529411761</c:v>
                </c:pt>
                <c:pt idx="10">
                  <c:v>44.444444444444443</c:v>
                </c:pt>
                <c:pt idx="11">
                  <c:v>42.105263157894733</c:v>
                </c:pt>
                <c:pt idx="12">
                  <c:v>40</c:v>
                </c:pt>
                <c:pt idx="13">
                  <c:v>38.095238095238102</c:v>
                </c:pt>
                <c:pt idx="14">
                  <c:v>36.36363636363636</c:v>
                </c:pt>
                <c:pt idx="15">
                  <c:v>34.782608695652179</c:v>
                </c:pt>
                <c:pt idx="16">
                  <c:v>33.333333333333336</c:v>
                </c:pt>
                <c:pt idx="17">
                  <c:v>32</c:v>
                </c:pt>
                <c:pt idx="18">
                  <c:v>30.76923076923077</c:v>
                </c:pt>
                <c:pt idx="19">
                  <c:v>29.629629629629626</c:v>
                </c:pt>
                <c:pt idx="20">
                  <c:v>28.571428571428569</c:v>
                </c:pt>
                <c:pt idx="21">
                  <c:v>27.586206896551726</c:v>
                </c:pt>
                <c:pt idx="22">
                  <c:v>26.666666666666668</c:v>
                </c:pt>
                <c:pt idx="23">
                  <c:v>25.806451612903228</c:v>
                </c:pt>
                <c:pt idx="24">
                  <c:v>25</c:v>
                </c:pt>
                <c:pt idx="25">
                  <c:v>24.242424242424239</c:v>
                </c:pt>
                <c:pt idx="26">
                  <c:v>23.52941176470588</c:v>
                </c:pt>
                <c:pt idx="27">
                  <c:v>22.857142857142858</c:v>
                </c:pt>
                <c:pt idx="28">
                  <c:v>22.222222222222221</c:v>
                </c:pt>
                <c:pt idx="29">
                  <c:v>21.621621621621625</c:v>
                </c:pt>
                <c:pt idx="30">
                  <c:v>21.052631578947366</c:v>
                </c:pt>
                <c:pt idx="31">
                  <c:v>20.512820512820511</c:v>
                </c:pt>
                <c:pt idx="32">
                  <c:v>20</c:v>
                </c:pt>
                <c:pt idx="33">
                  <c:v>19.512195121951219</c:v>
                </c:pt>
                <c:pt idx="34">
                  <c:v>19.047619047619051</c:v>
                </c:pt>
                <c:pt idx="35">
                  <c:v>18.604651162790699</c:v>
                </c:pt>
                <c:pt idx="36">
                  <c:v>18.18181818181818</c:v>
                </c:pt>
                <c:pt idx="37">
                  <c:v>17.777777777777779</c:v>
                </c:pt>
                <c:pt idx="38">
                  <c:v>17.39130434782609</c:v>
                </c:pt>
                <c:pt idx="39">
                  <c:v>17.021276595744684</c:v>
                </c:pt>
                <c:pt idx="40">
                  <c:v>16.666666666666668</c:v>
                </c:pt>
                <c:pt idx="41">
                  <c:v>16.326530612244898</c:v>
                </c:pt>
                <c:pt idx="42">
                  <c:v>16</c:v>
                </c:pt>
                <c:pt idx="43">
                  <c:v>15.686274509803921</c:v>
                </c:pt>
                <c:pt idx="44">
                  <c:v>15.384615384615385</c:v>
                </c:pt>
                <c:pt idx="45">
                  <c:v>15.094339622641508</c:v>
                </c:pt>
                <c:pt idx="46">
                  <c:v>14.814814814814813</c:v>
                </c:pt>
                <c:pt idx="47">
                  <c:v>14.545454545454545</c:v>
                </c:pt>
                <c:pt idx="48">
                  <c:v>14.285714285714285</c:v>
                </c:pt>
                <c:pt idx="49">
                  <c:v>14.035087719298247</c:v>
                </c:pt>
                <c:pt idx="50">
                  <c:v>13.793103448275863</c:v>
                </c:pt>
                <c:pt idx="51">
                  <c:v>13.559322033898306</c:v>
                </c:pt>
                <c:pt idx="52">
                  <c:v>13.333333333333334</c:v>
                </c:pt>
              </c:numCache>
            </c:numRef>
          </c:yVal>
          <c:smooth val="0"/>
        </c:ser>
        <c:ser>
          <c:idx val="0"/>
          <c:order val="0"/>
          <c:tx>
            <c:v>Vw - 1500 m/s</c:v>
          </c:tx>
          <c:marker>
            <c:symbol val="diamond"/>
            <c:size val="5"/>
            <c:spPr>
              <a:solidFill>
                <a:schemeClr val="bg1"/>
              </a:solidFill>
            </c:spPr>
          </c:marker>
          <c:xVal>
            <c:numRef>
              <c:f>Sheet1!$A$8:$A$60</c:f>
              <c:numCache>
                <c:formatCode>0.000</c:formatCode>
                <c:ptCount val="53"/>
                <c:pt idx="0">
                  <c:v>0.04</c:v>
                </c:pt>
                <c:pt idx="1">
                  <c:v>4.4999999999999998E-2</c:v>
                </c:pt>
                <c:pt idx="2">
                  <c:v>0.05</c:v>
                </c:pt>
                <c:pt idx="3">
                  <c:v>5.5E-2</c:v>
                </c:pt>
                <c:pt idx="4">
                  <c:v>0.06</c:v>
                </c:pt>
                <c:pt idx="5">
                  <c:v>6.5000000000000002E-2</c:v>
                </c:pt>
                <c:pt idx="6">
                  <c:v>7.0000000000000007E-2</c:v>
                </c:pt>
                <c:pt idx="7">
                  <c:v>7.4999999999999997E-2</c:v>
                </c:pt>
                <c:pt idx="8">
                  <c:v>0.08</c:v>
                </c:pt>
                <c:pt idx="9">
                  <c:v>8.5000000000000006E-2</c:v>
                </c:pt>
                <c:pt idx="10">
                  <c:v>0.09</c:v>
                </c:pt>
                <c:pt idx="11">
                  <c:v>9.5000000000000001E-2</c:v>
                </c:pt>
                <c:pt idx="12">
                  <c:v>0.1</c:v>
                </c:pt>
                <c:pt idx="13">
                  <c:v>0.105</c:v>
                </c:pt>
                <c:pt idx="14">
                  <c:v>0.11</c:v>
                </c:pt>
                <c:pt idx="15">
                  <c:v>0.115</c:v>
                </c:pt>
                <c:pt idx="16">
                  <c:v>0.12</c:v>
                </c:pt>
                <c:pt idx="17">
                  <c:v>0.125</c:v>
                </c:pt>
                <c:pt idx="18">
                  <c:v>0.13</c:v>
                </c:pt>
                <c:pt idx="19">
                  <c:v>0.13500000000000001</c:v>
                </c:pt>
                <c:pt idx="20">
                  <c:v>0.14000000000000001</c:v>
                </c:pt>
                <c:pt idx="21">
                  <c:v>0.14499999999999999</c:v>
                </c:pt>
                <c:pt idx="22">
                  <c:v>0.15</c:v>
                </c:pt>
                <c:pt idx="23">
                  <c:v>0.155</c:v>
                </c:pt>
                <c:pt idx="24">
                  <c:v>0.16</c:v>
                </c:pt>
                <c:pt idx="25">
                  <c:v>0.16500000000000001</c:v>
                </c:pt>
                <c:pt idx="26">
                  <c:v>0.17</c:v>
                </c:pt>
                <c:pt idx="27">
                  <c:v>0.17499999999999999</c:v>
                </c:pt>
                <c:pt idx="28">
                  <c:v>0.18</c:v>
                </c:pt>
                <c:pt idx="29">
                  <c:v>0.185</c:v>
                </c:pt>
                <c:pt idx="30">
                  <c:v>0.19</c:v>
                </c:pt>
                <c:pt idx="31">
                  <c:v>0.19500000000000001</c:v>
                </c:pt>
                <c:pt idx="32">
                  <c:v>0.2</c:v>
                </c:pt>
                <c:pt idx="33">
                  <c:v>0.20499999999999999</c:v>
                </c:pt>
                <c:pt idx="34">
                  <c:v>0.21</c:v>
                </c:pt>
                <c:pt idx="35">
                  <c:v>0.215</c:v>
                </c:pt>
                <c:pt idx="36">
                  <c:v>0.22</c:v>
                </c:pt>
                <c:pt idx="37">
                  <c:v>0.22500000000000001</c:v>
                </c:pt>
                <c:pt idx="38">
                  <c:v>0.23</c:v>
                </c:pt>
                <c:pt idx="39">
                  <c:v>0.23499999999999999</c:v>
                </c:pt>
                <c:pt idx="40">
                  <c:v>0.24</c:v>
                </c:pt>
                <c:pt idx="41">
                  <c:v>0.245</c:v>
                </c:pt>
                <c:pt idx="42">
                  <c:v>0.25</c:v>
                </c:pt>
                <c:pt idx="43">
                  <c:v>0.255</c:v>
                </c:pt>
                <c:pt idx="44">
                  <c:v>0.26</c:v>
                </c:pt>
                <c:pt idx="45">
                  <c:v>0.26500000000000001</c:v>
                </c:pt>
                <c:pt idx="46">
                  <c:v>0.27</c:v>
                </c:pt>
                <c:pt idx="47">
                  <c:v>0.27500000000000002</c:v>
                </c:pt>
                <c:pt idx="48">
                  <c:v>0.28000000000000003</c:v>
                </c:pt>
                <c:pt idx="49">
                  <c:v>0.28499999999999998</c:v>
                </c:pt>
                <c:pt idx="50">
                  <c:v>0.28999999999999998</c:v>
                </c:pt>
                <c:pt idx="51">
                  <c:v>0.29499999999999998</c:v>
                </c:pt>
                <c:pt idx="52">
                  <c:v>0.3</c:v>
                </c:pt>
              </c:numCache>
            </c:numRef>
          </c:xVal>
          <c:yVal>
            <c:numRef>
              <c:f>Sheet1!$D$8:$D$60</c:f>
              <c:numCache>
                <c:formatCode>0</c:formatCode>
                <c:ptCount val="53"/>
                <c:pt idx="0">
                  <c:v>37.5</c:v>
                </c:pt>
                <c:pt idx="1">
                  <c:v>33.333333333333336</c:v>
                </c:pt>
                <c:pt idx="2">
                  <c:v>30</c:v>
                </c:pt>
                <c:pt idx="3">
                  <c:v>27.272727272727273</c:v>
                </c:pt>
                <c:pt idx="4">
                  <c:v>25</c:v>
                </c:pt>
                <c:pt idx="5">
                  <c:v>23.076923076923073</c:v>
                </c:pt>
                <c:pt idx="6">
                  <c:v>21.428571428571427</c:v>
                </c:pt>
                <c:pt idx="7">
                  <c:v>20</c:v>
                </c:pt>
                <c:pt idx="8">
                  <c:v>18.75</c:v>
                </c:pt>
                <c:pt idx="9">
                  <c:v>17.647058823529409</c:v>
                </c:pt>
                <c:pt idx="10">
                  <c:v>16.666666666666668</c:v>
                </c:pt>
                <c:pt idx="11">
                  <c:v>15.789473684210527</c:v>
                </c:pt>
                <c:pt idx="12">
                  <c:v>15</c:v>
                </c:pt>
                <c:pt idx="13">
                  <c:v>14.285714285714286</c:v>
                </c:pt>
                <c:pt idx="14">
                  <c:v>13.636363636363637</c:v>
                </c:pt>
                <c:pt idx="15">
                  <c:v>13.043478260869565</c:v>
                </c:pt>
                <c:pt idx="16">
                  <c:v>12.5</c:v>
                </c:pt>
                <c:pt idx="17">
                  <c:v>12</c:v>
                </c:pt>
                <c:pt idx="18">
                  <c:v>11.538461538461537</c:v>
                </c:pt>
                <c:pt idx="19">
                  <c:v>11.111111111111109</c:v>
                </c:pt>
                <c:pt idx="20">
                  <c:v>10.714285714285714</c:v>
                </c:pt>
                <c:pt idx="21">
                  <c:v>10.344827586206897</c:v>
                </c:pt>
                <c:pt idx="22">
                  <c:v>10</c:v>
                </c:pt>
                <c:pt idx="23">
                  <c:v>9.67741935483871</c:v>
                </c:pt>
                <c:pt idx="24">
                  <c:v>9.375</c:v>
                </c:pt>
                <c:pt idx="25">
                  <c:v>9.0909090909090899</c:v>
                </c:pt>
                <c:pt idx="26">
                  <c:v>8.8235294117647047</c:v>
                </c:pt>
                <c:pt idx="27">
                  <c:v>8.571428571428573</c:v>
                </c:pt>
                <c:pt idx="28">
                  <c:v>8.3333333333333339</c:v>
                </c:pt>
                <c:pt idx="29">
                  <c:v>8.1081081081081088</c:v>
                </c:pt>
                <c:pt idx="30">
                  <c:v>7.8947368421052637</c:v>
                </c:pt>
                <c:pt idx="31">
                  <c:v>7.6923076923076925</c:v>
                </c:pt>
                <c:pt idx="32">
                  <c:v>7.5</c:v>
                </c:pt>
                <c:pt idx="33">
                  <c:v>7.3170731707317085</c:v>
                </c:pt>
                <c:pt idx="34">
                  <c:v>7.1428571428571432</c:v>
                </c:pt>
                <c:pt idx="35">
                  <c:v>6.9767441860465116</c:v>
                </c:pt>
                <c:pt idx="36">
                  <c:v>6.8181818181818183</c:v>
                </c:pt>
                <c:pt idx="37">
                  <c:v>6.6666666666666661</c:v>
                </c:pt>
                <c:pt idx="38">
                  <c:v>6.5217391304347823</c:v>
                </c:pt>
                <c:pt idx="39">
                  <c:v>6.3829787234042561</c:v>
                </c:pt>
                <c:pt idx="40">
                  <c:v>6.25</c:v>
                </c:pt>
                <c:pt idx="41">
                  <c:v>6.1224489795918373</c:v>
                </c:pt>
                <c:pt idx="42">
                  <c:v>6</c:v>
                </c:pt>
                <c:pt idx="43">
                  <c:v>5.8823529411764701</c:v>
                </c:pt>
                <c:pt idx="44">
                  <c:v>5.7692307692307683</c:v>
                </c:pt>
                <c:pt idx="45">
                  <c:v>5.6603773584905657</c:v>
                </c:pt>
                <c:pt idx="46">
                  <c:v>5.5555555555555545</c:v>
                </c:pt>
                <c:pt idx="47">
                  <c:v>5.4545454545454541</c:v>
                </c:pt>
                <c:pt idx="48">
                  <c:v>5.3571428571428568</c:v>
                </c:pt>
                <c:pt idx="49">
                  <c:v>5.2631578947368425</c:v>
                </c:pt>
                <c:pt idx="50">
                  <c:v>5.1724137931034484</c:v>
                </c:pt>
                <c:pt idx="51">
                  <c:v>5.0847457627118651</c:v>
                </c:pt>
                <c:pt idx="52">
                  <c:v>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842432"/>
        <c:axId val="170598784"/>
      </c:scatterChart>
      <c:valAx>
        <c:axId val="15584243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AU" sz="1600" b="1" i="0" u="none" strike="noStrike" baseline="0" dirty="0" smtClean="0">
                    <a:effectLst/>
                  </a:rPr>
                  <a:t>𝑫</a:t>
                </a:r>
                <a:r>
                  <a:rPr lang="en-AU" sz="1600" dirty="0" smtClean="0"/>
                  <a:t> - borehole </a:t>
                </a:r>
                <a:r>
                  <a:rPr lang="en-AU" sz="1600" dirty="0"/>
                  <a:t>diameter (m)</a:t>
                </a:r>
              </a:p>
            </c:rich>
          </c:tx>
          <c:overlay val="0"/>
        </c:title>
        <c:numFmt formatCode="0.000" sourceLinked="1"/>
        <c:majorTickMark val="none"/>
        <c:minorTickMark val="out"/>
        <c:tickLblPos val="nextTo"/>
        <c:crossAx val="170598784"/>
        <c:crosses val="autoZero"/>
        <c:crossBetween val="midCat"/>
        <c:majorUnit val="5.000000000000001E-2"/>
        <c:minorUnit val="1.0000000000000002E-2"/>
      </c:valAx>
      <c:valAx>
        <c:axId val="1705987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AU" sz="1600" b="1" i="0" u="none" strike="noStrike" baseline="0" dirty="0" smtClean="0">
                    <a:effectLst/>
                  </a:rPr>
                  <a:t>𝒇</a:t>
                </a:r>
                <a:r>
                  <a:rPr lang="en-AU" sz="1200" b="1" i="0" u="none" strike="noStrike" baseline="0" dirty="0" smtClean="0">
                    <a:effectLst/>
                  </a:rPr>
                  <a:t>𝒄</a:t>
                </a:r>
                <a:r>
                  <a:rPr lang="en-AU" sz="1600" b="1" i="0" u="none" strike="noStrike" baseline="0" dirty="0" smtClean="0">
                    <a:effectLst/>
                  </a:rPr>
                  <a:t> - f</a:t>
                </a:r>
                <a:r>
                  <a:rPr lang="en-AU" sz="1600" dirty="0" smtClean="0"/>
                  <a:t>requency</a:t>
                </a:r>
                <a:r>
                  <a:rPr lang="en-AU" sz="1600" baseline="0" dirty="0" smtClean="0"/>
                  <a:t> </a:t>
                </a:r>
                <a:r>
                  <a:rPr lang="en-AU" sz="1600" baseline="0" dirty="0"/>
                  <a:t>(kHz)</a:t>
                </a:r>
                <a:endParaRPr lang="en-AU" sz="1600" dirty="0"/>
              </a:p>
            </c:rich>
          </c:tx>
          <c:overlay val="0"/>
        </c:title>
        <c:numFmt formatCode="0" sourceLinked="1"/>
        <c:majorTickMark val="none"/>
        <c:minorTickMark val="out"/>
        <c:tickLblPos val="nextTo"/>
        <c:crossAx val="155842432"/>
        <c:crosses val="autoZero"/>
        <c:crossBetween val="midCat"/>
        <c:minorUnit val="5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84538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endParaRPr lang="en-AU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36000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r>
              <a:rPr lang="en-AU" altLang="en-US"/>
              <a:t>30.07.10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0" rIns="0" bIns="360000" numCol="1" anchor="b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endParaRPr lang="en-AU" alt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842000" y="8685213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360000" bIns="36000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8EB5D5FF-620E-4517-931C-0CFF7915B961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429000" y="8604250"/>
            <a:ext cx="23399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rgbClr val="000000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rgbClr val="000000"/>
                </a:solidFill>
              </a:rPr>
              <a:t>CRICOS Provider Code 00301J</a:t>
            </a:r>
            <a:endParaRPr lang="en-AU" altLang="en-US" sz="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79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endParaRPr lang="en-AU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36000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r>
              <a:rPr lang="en-AU" altLang="en-US"/>
              <a:t>30.07.10</a:t>
            </a:r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0" rIns="0" bIns="360000" numCol="1" anchor="b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endParaRPr lang="en-AU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42000" y="8685213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360000" bIns="36000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28991C17-89DC-4CCF-A633-585DCD75A1C9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429000" y="8604250"/>
            <a:ext cx="23399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rgbClr val="000000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rgbClr val="000000"/>
                </a:solidFill>
              </a:rPr>
              <a:t>CRICOS Provider Code 00301J</a:t>
            </a:r>
            <a:endParaRPr lang="en-AU" altLang="en-US" sz="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38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Third category of wireline logging as an accompaniment to seismic initially but soon became a tool for measuring mechanical rock properties and borehole conditions. </a:t>
            </a:r>
          </a:p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36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sz="1200" kern="1200" dirty="0" smtClean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 Can </a:t>
                </a:r>
                <a:r>
                  <a:rPr lang="en-A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we get density if we know the mud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A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𝜌</m:t>
                        </m:r>
                      </m:e>
                      <m:sub>
                        <m:r>
                          <a:rPr lang="en-A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A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)?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sz="1200" kern="1200" dirty="0" smtClean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 Can </a:t>
                </a:r>
                <a:r>
                  <a:rPr lang="en-A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we get density if we know the mud density (</a:t>
                </a:r>
                <a:r>
                  <a:rPr lang="en-AU" sz="1200" i="0" kern="120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𝜌_𝑚</a:t>
                </a:r>
                <a:r>
                  <a:rPr lang="en-A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)?</a:t>
                </a:r>
              </a:p>
              <a:p>
                <a:endParaRPr lang="en-AU" dirty="0"/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40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2020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Sources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Magnetostrictive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= torus, current coil wrapping toroidal (magnetized) core material or ceramic piezoelectric (BaTiO</a:t>
            </a:r>
            <a:r>
              <a:rPr lang="en-AU" sz="1200" kern="1200" baseline="-250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).  Output power and operating frequency limited by the surface area and material properties- logging tool dimensions generally restrict this to 1-25 kHz. With piezo-electric sources when an electrical pulse is supplied it results in a “ringing” at the central frequency for several cycles/periods. 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Dipole source give borehole flexural wave.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Pseudo geometrical factor for borehole condition / depth of investigation correction.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Longer spaced tool account for borehole conditions</a:t>
            </a:r>
          </a:p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dirty="0" smtClean="0"/>
              <a:t>30.07.10</a:t>
            </a:r>
            <a:endParaRPr lang="en-AU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7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72091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dirty="0" smtClean="0"/>
              <a:t>With </a:t>
            </a:r>
            <a:r>
              <a:rPr lang="en-AU" sz="1200" dirty="0" err="1" smtClean="0"/>
              <a:t>piezo</a:t>
            </a:r>
            <a:r>
              <a:rPr lang="en-AU" sz="1200" dirty="0" smtClean="0"/>
              <a:t>-electric sources when an electrical pulse is supplied it results in a “ringing” at the central frequency for several cycles/periods.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8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2197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36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Semblance processing relies having a constant slowness across the receiver array. 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28835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 altLang="en-US" smtClean="0"/>
              <a:t>30.07.10</a:t>
            </a:r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991C17-89DC-4CCF-A633-585DCD75A1C9}" type="slidenum">
              <a:rPr lang="en-AU" altLang="en-US" smtClean="0"/>
              <a:pPr/>
              <a:t>18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015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Text Box 12"/>
          <p:cNvSpPr txBox="1">
            <a:spLocks noChangeArrowheads="1"/>
          </p:cNvSpPr>
          <p:nvPr userDrawn="1"/>
        </p:nvSpPr>
        <p:spPr bwMode="auto">
          <a:xfrm>
            <a:off x="0" y="3003949"/>
            <a:ext cx="6624638" cy="2595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180000" bIns="0" anchor="ctr"/>
          <a:lstStyle/>
          <a:p>
            <a:pPr algn="r">
              <a:spcBef>
                <a:spcPct val="50000"/>
              </a:spcBef>
            </a:pPr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" y="3003949"/>
            <a:ext cx="5211763" cy="259556"/>
          </a:xfrm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 wrap="none" lIns="432000" rIns="108000" anchor="ctr"/>
          <a:lstStyle>
            <a:lvl1pPr marL="0" indent="0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  <p:sp>
        <p:nvSpPr>
          <p:cNvPr id="10246" name="Text Box 6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424819"/>
            <a:ext cx="2227960" cy="579129"/>
          </a:xfrm>
          <a:solidFill>
            <a:schemeClr val="accent1"/>
          </a:solidFill>
        </p:spPr>
        <p:txBody>
          <a:bodyPr wrap="none" lIns="432000" tIns="540000" rIns="252000" anchor="b">
            <a:spAutoFit/>
          </a:bodyPr>
          <a:lstStyle>
            <a:lvl1pPr>
              <a:lnSpc>
                <a:spcPct val="5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TITLE</a:t>
            </a:r>
          </a:p>
        </p:txBody>
      </p:sp>
      <p:sp>
        <p:nvSpPr>
          <p:cNvPr id="1025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5219700" y="3003949"/>
            <a:ext cx="1404938" cy="259556"/>
          </a:xfrm>
        </p:spPr>
        <p:txBody>
          <a:bodyPr rIns="180000" anchor="ctr"/>
          <a:lstStyle>
            <a:lvl1pPr algn="r">
              <a:defRPr sz="1600"/>
            </a:lvl1pPr>
          </a:lstStyle>
          <a:p>
            <a:fld id="{11656D3E-2D6F-49C2-BDC0-45B660A4508B}" type="datetime1">
              <a:rPr lang="en-US" altLang="en-US" smtClean="0"/>
              <a:pPr/>
              <a:t>2/25/2015</a:t>
            </a:fld>
            <a:endParaRPr lang="en-AU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E43C5-1C5B-4EAC-9C38-2207108DBC61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52990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20292"/>
            <a:ext cx="2057400" cy="404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20292"/>
            <a:ext cx="6019800" cy="404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41F8BC-4003-4036-BC65-C053D80A7DA6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1506607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curtinPowerPointBGTitl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 userDrawn="1"/>
        </p:nvSpPr>
        <p:spPr bwMode="auto">
          <a:xfrm>
            <a:off x="0" y="3003949"/>
            <a:ext cx="6624638" cy="2595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180000" bIns="0" anchor="ctr"/>
          <a:lstStyle/>
          <a:p>
            <a:pPr algn="r">
              <a:spcBef>
                <a:spcPct val="50000"/>
              </a:spcBef>
            </a:pPr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" y="3003949"/>
            <a:ext cx="5211763" cy="259556"/>
          </a:xfrm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 wrap="none" lIns="432000" rIns="108000" anchor="ctr"/>
          <a:lstStyle>
            <a:lvl1pPr marL="0" indent="0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  <p:sp>
        <p:nvSpPr>
          <p:cNvPr id="44036" name="Text Box 4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" y="2424819"/>
            <a:ext cx="2227960" cy="579129"/>
          </a:xfrm>
          <a:solidFill>
            <a:schemeClr val="accent1">
              <a:alpha val="80000"/>
            </a:schemeClr>
          </a:solidFill>
        </p:spPr>
        <p:txBody>
          <a:bodyPr wrap="none" lIns="432000" tIns="540000" rIns="252000" anchor="b">
            <a:spAutoFit/>
          </a:bodyPr>
          <a:lstStyle>
            <a:lvl1pPr>
              <a:lnSpc>
                <a:spcPct val="5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TITLE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5219700" y="3003949"/>
            <a:ext cx="1404938" cy="259556"/>
          </a:xfrm>
        </p:spPr>
        <p:txBody>
          <a:bodyPr rIns="180000" anchor="ctr"/>
          <a:lstStyle>
            <a:lvl1pPr algn="r">
              <a:defRPr sz="1600"/>
            </a:lvl1pPr>
          </a:lstStyle>
          <a:p>
            <a:fld id="{65621D08-493B-4DF5-B275-7E5A98672AB7}" type="datetime1">
              <a:rPr lang="en-US" altLang="en-US" smtClean="0"/>
              <a:pPr/>
              <a:t>2/25/2015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311E64-1ECC-4970-A0D7-AD8F471446E6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179894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8FE877-DC30-4F89-99BD-32CC579CF6FD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74291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7AB7E2-4163-4EC9-BDA1-59E0E03F30FF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413395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82BA7-1FE5-40B0-B1FB-C43952459543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184570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1B18B6-66BE-4BAB-81F9-6D56604E35DF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643663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1ED6AF-484B-4E7F-ABB2-2210D0757510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729531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749283-2830-45A9-B692-B7C5B0F5F8B0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36020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2725" y="4750085"/>
            <a:ext cx="2133600" cy="161925"/>
          </a:xfrm>
        </p:spPr>
        <p:txBody>
          <a:bodyPr/>
          <a:lstStyle>
            <a:lvl1pPr>
              <a:defRPr/>
            </a:lvl1pPr>
          </a:lstStyle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3484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12CCE3-BE27-4D14-9561-B773AD4B40BD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1338379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232537-E583-4B0E-B027-6CC5267AAC91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473182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20292"/>
            <a:ext cx="2057400" cy="404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20292"/>
            <a:ext cx="6019800" cy="404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9BFDD6-A4BF-493E-A29C-7333E6CB2CD5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15310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 userDrawn="1"/>
        </p:nvSpPr>
        <p:spPr bwMode="auto">
          <a:xfrm>
            <a:off x="0" y="3327799"/>
            <a:ext cx="6624638" cy="2595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180000" bIns="0" anchor="ctr"/>
          <a:lstStyle/>
          <a:p>
            <a:pPr algn="r">
              <a:spcBef>
                <a:spcPct val="50000"/>
              </a:spcBef>
            </a:pPr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" y="3327799"/>
            <a:ext cx="5211763" cy="259556"/>
          </a:xfrm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 wrap="none" lIns="432000" rIns="108000" anchor="ctr"/>
          <a:lstStyle>
            <a:lvl1pPr marL="0" indent="0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  <p:sp>
        <p:nvSpPr>
          <p:cNvPr id="36868" name="Text Box 4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" y="2318853"/>
            <a:ext cx="2227960" cy="579129"/>
          </a:xfrm>
          <a:solidFill>
            <a:schemeClr val="accent1"/>
          </a:solidFill>
        </p:spPr>
        <p:txBody>
          <a:bodyPr wrap="none" lIns="432000" tIns="540000" rIns="252000" anchor="b">
            <a:spAutoFit/>
          </a:bodyPr>
          <a:lstStyle>
            <a:lvl1pPr>
              <a:lnSpc>
                <a:spcPct val="5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TITLE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2748669"/>
            <a:ext cx="6334854" cy="5791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2000" tIns="540000" rIns="252000" bIns="0" anchor="b">
            <a:spAutoFit/>
          </a:bodyPr>
          <a:lstStyle>
            <a:lvl1pPr>
              <a:lnSpc>
                <a:spcPct val="5000"/>
              </a:lnSpc>
              <a:defRPr sz="4400">
                <a:solidFill>
                  <a:schemeClr val="bg1"/>
                </a:solidFill>
                <a:latin typeface="Arial" charset="0"/>
              </a:defRPr>
            </a:lvl1pPr>
            <a:lvl2pPr>
              <a:lnSpc>
                <a:spcPct val="5000"/>
              </a:lnSpc>
              <a:defRPr sz="4400">
                <a:solidFill>
                  <a:schemeClr val="bg1"/>
                </a:solidFill>
                <a:latin typeface="Arial" charset="0"/>
              </a:defRPr>
            </a:lvl2pPr>
            <a:lvl3pPr>
              <a:lnSpc>
                <a:spcPct val="5000"/>
              </a:lnSpc>
              <a:defRPr sz="440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5000"/>
              </a:lnSpc>
              <a:defRPr sz="440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5000"/>
              </a:lnSpc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lnSpc>
                <a:spcPct val="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AU" altLang="en-US"/>
              <a:t>CHANGE IN MASTER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5219700" y="3327799"/>
            <a:ext cx="1404938" cy="259556"/>
          </a:xfrm>
        </p:spPr>
        <p:txBody>
          <a:bodyPr rIns="180000" anchor="ctr"/>
          <a:lstStyle>
            <a:lvl1pPr algn="r">
              <a:defRPr sz="1600"/>
            </a:lvl1pPr>
          </a:lstStyle>
          <a:p>
            <a:fld id="{76C47571-A31D-4A62-94DC-E9B694A28FA1}" type="datetime1">
              <a:rPr lang="en-US" altLang="en-US" smtClean="0"/>
              <a:pPr/>
              <a:t>2/25/2015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0EB620-402C-4D58-8613-6C77E0C62C98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320454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8D2FE9-0AF1-4751-BD33-73ADA6462BEA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933571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7F8591-4BAC-4080-9E25-6C95A06075D0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656581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604EB3-1A24-4AEB-AE96-E4DF6EB5DD1D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107372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4753DA-8404-4922-91E1-9B085D65F42E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252265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A8359A-C5DB-4C49-8442-33C249B69011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16935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6353C7-0671-4B41-8517-1EA31C878C89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1609826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177B51-D73D-44C7-8204-E2760F015A90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411102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73DC6D-787A-48BB-A716-FFB6238165E9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214294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673DD-3844-449D-9D6D-7DDD034EE66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547285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20292"/>
            <a:ext cx="2057400" cy="404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20292"/>
            <a:ext cx="6019800" cy="404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D18C1-88EC-417B-B414-481EE149FCBE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87268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 descr="curtinPowerPointBGTitl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2748669"/>
            <a:ext cx="6334854" cy="57912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2000" tIns="540000" rIns="252000" bIns="0" anchor="b">
            <a:spAutoFit/>
          </a:bodyPr>
          <a:lstStyle/>
          <a:p>
            <a:pPr>
              <a:lnSpc>
                <a:spcPct val="5000"/>
              </a:lnSpc>
            </a:pPr>
            <a:r>
              <a:rPr lang="en-AU" altLang="en-US" sz="4400">
                <a:solidFill>
                  <a:schemeClr val="bg1"/>
                </a:solidFill>
              </a:rPr>
              <a:t>CHANGE IN MASTER</a:t>
            </a:r>
          </a:p>
        </p:txBody>
      </p:sp>
      <p:sp>
        <p:nvSpPr>
          <p:cNvPr id="51202" name="Text Box 2"/>
          <p:cNvSpPr txBox="1">
            <a:spLocks noChangeArrowheads="1"/>
          </p:cNvSpPr>
          <p:nvPr userDrawn="1"/>
        </p:nvSpPr>
        <p:spPr bwMode="auto">
          <a:xfrm>
            <a:off x="0" y="3327799"/>
            <a:ext cx="6624638" cy="2595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180000" bIns="0" anchor="ctr"/>
          <a:lstStyle/>
          <a:p>
            <a:pPr algn="r">
              <a:spcBef>
                <a:spcPct val="50000"/>
              </a:spcBef>
            </a:pPr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" y="3327799"/>
            <a:ext cx="5211763" cy="259556"/>
          </a:xfrm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 wrap="none" lIns="432000" rIns="108000" anchor="ctr"/>
          <a:lstStyle>
            <a:lvl1pPr marL="0" indent="0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  <p:sp>
        <p:nvSpPr>
          <p:cNvPr id="51204" name="Text Box 4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" y="2318853"/>
            <a:ext cx="2227960" cy="579129"/>
          </a:xfrm>
          <a:solidFill>
            <a:schemeClr val="accent1">
              <a:alpha val="80000"/>
            </a:schemeClr>
          </a:solidFill>
        </p:spPr>
        <p:txBody>
          <a:bodyPr wrap="none" lIns="432000" tIns="540000" rIns="252000" anchor="b">
            <a:spAutoFit/>
          </a:bodyPr>
          <a:lstStyle>
            <a:lvl1pPr>
              <a:lnSpc>
                <a:spcPct val="5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TITLE</a:t>
            </a:r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5219700" y="3327799"/>
            <a:ext cx="1404938" cy="259556"/>
          </a:xfrm>
        </p:spPr>
        <p:txBody>
          <a:bodyPr rIns="180000" anchor="ctr"/>
          <a:lstStyle>
            <a:lvl1pPr algn="r">
              <a:defRPr sz="1600"/>
            </a:lvl1pPr>
          </a:lstStyle>
          <a:p>
            <a:fld id="{77B0F274-A5C8-4843-A693-207994083EF8}" type="datetime1">
              <a:rPr lang="en-US" altLang="en-US" smtClean="0"/>
              <a:pPr/>
              <a:t>2/25/2015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A8A3EB-202A-478C-BF7D-833142CDD601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420666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65FB7B-E204-4507-BEC7-28DFA5465C5E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1813592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333F2C-01EA-419D-B870-21F484B7593F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571066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CB479A-1ADE-4275-BEDF-13788CA5A1A7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1252182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83557-0499-4724-AD65-156AFCD96AED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20250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26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4DBA3F-5171-422D-BE50-C78BF3D6B4F4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817654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DD548F-52E4-4905-B7E6-308252F15A88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751046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6A52C8-6D9A-49A1-AAEB-CF183AC3B5CC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4174408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71F33-4D7F-4A7C-95EC-E9643F7310AA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400152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1B0DC-5B1E-4F7D-8352-35123DA00CA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407514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20292"/>
            <a:ext cx="2057400" cy="404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20292"/>
            <a:ext cx="6019800" cy="404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E76082-ED18-4597-89B3-640BF0803C93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60947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604518-F6E2-4D11-A89E-3DD00E4D7C1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374378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F1068D-99D6-4C18-BF36-F01D740A419F}" type="datetime1">
              <a:rPr lang="en-US" altLang="en-US" smtClean="0"/>
              <a:pPr/>
              <a:t>2/25/2015</a:t>
            </a:fld>
            <a:endParaRPr lang="en-AU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36292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F7E79-27F8-440B-B76D-804FF060C17D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96716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A4BBC9-DEAE-477B-B097-3AB7801694E1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294902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711062-770E-4A89-873F-75670BD87FEC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Footer text - slideshow title</a:t>
            </a:r>
          </a:p>
        </p:txBody>
      </p:sp>
    </p:spTree>
    <p:extLst>
      <p:ext uri="{BB962C8B-B14F-4D97-AF65-F5344CB8AC3E}">
        <p14:creationId xmlns:p14="http://schemas.microsoft.com/office/powerpoint/2010/main" val="157591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6" y="420292"/>
            <a:ext cx="820737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2725" y="4558904"/>
            <a:ext cx="21336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48AE70F6-2532-451F-B75A-575C00291B0D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6" y="4558904"/>
            <a:ext cx="34559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 altLang="en-US"/>
              <a:t>Footer text - slideshow title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pic>
        <p:nvPicPr>
          <p:cNvPr id="1032" name="Picture 8" descr="curtinPowerPointBGContent-Alpha"/>
          <p:cNvPicPr>
            <a:picLocks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26" y="12848"/>
            <a:ext cx="7010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9pPr>
    </p:titleStyle>
    <p:bodyStyle>
      <a:lvl1pPr marL="266700" indent="-266700" algn="l" rtl="0" fontAlgn="base">
        <a:lnSpc>
          <a:spcPct val="110000"/>
        </a:lnSpc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8163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8583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435100" indent="-158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7907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2479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7051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1623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6195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6" y="420292"/>
            <a:ext cx="820737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2725" y="4558904"/>
            <a:ext cx="21336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1A242B59-DCAB-44BC-AF4C-1E633BFA6471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6" y="4558904"/>
            <a:ext cx="34559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 altLang="en-US"/>
              <a:t>Footer text - slideshow title</a:t>
            </a:r>
          </a:p>
        </p:txBody>
      </p:sp>
      <p:sp>
        <p:nvSpPr>
          <p:cNvPr id="43014" name="Text Box 6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pic>
        <p:nvPicPr>
          <p:cNvPr id="43015" name="Picture 7" descr="curtinPowerPointBGContent-Alph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9pPr>
    </p:titleStyle>
    <p:bodyStyle>
      <a:lvl1pPr marL="266700" indent="-266700" algn="l" rtl="0" fontAlgn="base">
        <a:lnSpc>
          <a:spcPct val="110000"/>
        </a:lnSpc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8163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8583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435100" indent="-158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7907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2479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7051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1623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6195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6" y="420292"/>
            <a:ext cx="820737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2725" y="4558904"/>
            <a:ext cx="21336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D2FE9017-DFC4-4FA4-9B5A-F4FB1A79545B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6" y="4558904"/>
            <a:ext cx="34559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 altLang="en-US"/>
              <a:t>Footer text - slideshow title</a:t>
            </a:r>
          </a:p>
        </p:txBody>
      </p:sp>
      <p:sp>
        <p:nvSpPr>
          <p:cNvPr id="35846" name="Text Box 6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pic>
        <p:nvPicPr>
          <p:cNvPr id="35847" name="Picture 7" descr="curtinPowerPointBGContent-Alph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9pPr>
    </p:titleStyle>
    <p:bodyStyle>
      <a:lvl1pPr marL="266700" indent="-266700" algn="l" rtl="0" fontAlgn="base">
        <a:lnSpc>
          <a:spcPct val="110000"/>
        </a:lnSpc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8163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8583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435100" indent="-158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7907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2479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7051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1623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6195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6" y="420292"/>
            <a:ext cx="820737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2725" y="4558904"/>
            <a:ext cx="21336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4C270370-EA83-4060-AC45-723F2BB1E66A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6" y="4558904"/>
            <a:ext cx="34559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 altLang="en-US"/>
              <a:t>Footer text - slideshow title</a:t>
            </a:r>
          </a:p>
        </p:txBody>
      </p:sp>
      <p:sp>
        <p:nvSpPr>
          <p:cNvPr id="50182" name="Text Box 6"/>
          <p:cNvSpPr txBox="1">
            <a:spLocks noChangeArrowheads="1"/>
          </p:cNvSpPr>
          <p:nvPr userDrawn="1"/>
        </p:nvSpPr>
        <p:spPr bwMode="auto">
          <a:xfrm>
            <a:off x="468316" y="4726781"/>
            <a:ext cx="280828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altLang="en-US" sz="600">
                <a:solidFill>
                  <a:schemeClr val="bg2"/>
                </a:solidFill>
              </a:rPr>
              <a:t>Curtin University is a trademark of Curtin University of Technology</a:t>
            </a:r>
          </a:p>
          <a:p>
            <a:r>
              <a:rPr lang="en-US" altLang="en-US" sz="600">
                <a:solidFill>
                  <a:schemeClr val="bg2"/>
                </a:solidFill>
              </a:rPr>
              <a:t>CRICOS Provider Code 00301J</a:t>
            </a:r>
            <a:endParaRPr lang="en-AU" altLang="en-US" sz="600">
              <a:solidFill>
                <a:schemeClr val="bg2"/>
              </a:solidFill>
            </a:endParaRPr>
          </a:p>
        </p:txBody>
      </p:sp>
      <p:pic>
        <p:nvPicPr>
          <p:cNvPr id="50183" name="Picture 7" descr="curtinPowerPointBGContent-Alph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Arial" charset="0"/>
        </a:defRPr>
      </a:lvl9pPr>
    </p:titleStyle>
    <p:bodyStyle>
      <a:lvl1pPr marL="266700" indent="-266700" algn="l" rtl="0" fontAlgn="base">
        <a:lnSpc>
          <a:spcPct val="110000"/>
        </a:lnSpc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8163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8583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435100" indent="-1588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7907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2479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7051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1623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619500" algn="l" rtl="0" fontAlgn="base">
        <a:lnSpc>
          <a:spcPct val="110000"/>
        </a:lnSpc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5354" y="2391730"/>
            <a:ext cx="9149354" cy="61206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9pPr>
          </a:lstStyle>
          <a:p>
            <a:r>
              <a:rPr lang="en-AU" altLang="en-US" sz="4400" kern="0" dirty="0" smtClean="0">
                <a:solidFill>
                  <a:schemeClr val="bg1"/>
                </a:solidFill>
              </a:rPr>
              <a:t>	Full Waveform Sonic</a:t>
            </a:r>
            <a:endParaRPr lang="en-AU" altLang="en-US" sz="3600" b="1" kern="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354" y="3003798"/>
            <a:ext cx="9149354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	</a:t>
            </a:r>
            <a:r>
              <a:rPr lang="en-AU" dirty="0" smtClean="0">
                <a:solidFill>
                  <a:schemeClr val="bg1"/>
                </a:solidFill>
              </a:rPr>
              <a:t>Challenges in </a:t>
            </a:r>
            <a:r>
              <a:rPr lang="en-AU" dirty="0">
                <a:solidFill>
                  <a:schemeClr val="bg1"/>
                </a:solidFill>
              </a:rPr>
              <a:t>h</a:t>
            </a:r>
            <a:r>
              <a:rPr lang="en-AU" dirty="0" smtClean="0">
                <a:solidFill>
                  <a:schemeClr val="bg1"/>
                </a:solidFill>
              </a:rPr>
              <a:t>ard rock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0" name="Rectangle 13"/>
          <p:cNvSpPr txBox="1">
            <a:spLocks noChangeArrowheads="1"/>
          </p:cNvSpPr>
          <p:nvPr/>
        </p:nvSpPr>
        <p:spPr>
          <a:xfrm>
            <a:off x="7739062" y="3003949"/>
            <a:ext cx="1404938" cy="259556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BC46E80-5F31-40A6-B2E5-9FCE640230E6}" type="datetime1">
              <a:rPr lang="en-US" altLang="en-US" smtClean="0">
                <a:solidFill>
                  <a:schemeClr val="bg1"/>
                </a:solidFill>
              </a:rPr>
              <a:pPr/>
              <a:t>2/25/2015</a:t>
            </a:fld>
            <a:endParaRPr lang="en-AU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447514"/>
            <a:ext cx="4031940" cy="6664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1600" y="3507854"/>
            <a:ext cx="666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 smtClean="0"/>
              <a:t>Andrew Greenwood – Curtin University, Perth </a:t>
            </a:r>
            <a:r>
              <a:rPr lang="en-AU" sz="1200" i="1" dirty="0"/>
              <a:t>Australia </a:t>
            </a:r>
            <a:r>
              <a:rPr lang="en-AU" sz="1200" i="1" dirty="0" smtClean="0"/>
              <a:t>- A.Greenwood@curtin.edu.au</a:t>
            </a:r>
            <a:endParaRPr lang="en-AU" sz="1200" i="1" dirty="0" smtClean="0"/>
          </a:p>
          <a:p>
            <a:r>
              <a:rPr lang="en-AU" sz="1200" i="1" dirty="0" smtClean="0"/>
              <a:t>Christian J Dupuis – </a:t>
            </a:r>
            <a:r>
              <a:rPr lang="en-AU" sz="1200" i="1" dirty="0" err="1" smtClean="0"/>
              <a:t>Université</a:t>
            </a:r>
            <a:r>
              <a:rPr lang="en-AU" sz="1200" i="1" dirty="0" smtClean="0"/>
              <a:t> Laval, </a:t>
            </a:r>
            <a:r>
              <a:rPr lang="en-AU" sz="1200" dirty="0" smtClean="0"/>
              <a:t>Québec.</a:t>
            </a:r>
            <a:endParaRPr lang="en-AU" sz="1200" i="1" dirty="0" smtClean="0"/>
          </a:p>
          <a:p>
            <a:r>
              <a:rPr lang="en-AU" sz="1200" i="1" dirty="0" smtClean="0"/>
              <a:t>Sana </a:t>
            </a:r>
            <a:r>
              <a:rPr lang="en-AU" sz="1200" i="1" dirty="0" err="1" smtClean="0"/>
              <a:t>Zulic</a:t>
            </a:r>
            <a:r>
              <a:rPr lang="en-AU" sz="1200" i="1" dirty="0" smtClean="0"/>
              <a:t> – </a:t>
            </a:r>
            <a:r>
              <a:rPr lang="en-AU" sz="1200" i="1" dirty="0" err="1" smtClean="0"/>
              <a:t>HiSeis</a:t>
            </a:r>
            <a:r>
              <a:rPr lang="en-AU" sz="1200" i="1" dirty="0" smtClean="0"/>
              <a:t>, Perth Australia.</a:t>
            </a:r>
            <a:endParaRPr lang="en-AU" sz="1200" i="1" dirty="0"/>
          </a:p>
        </p:txBody>
      </p:sp>
    </p:spTree>
    <p:extLst>
      <p:ext uri="{BB962C8B-B14F-4D97-AF65-F5344CB8AC3E}">
        <p14:creationId xmlns:p14="http://schemas.microsoft.com/office/powerpoint/2010/main" val="19194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3274194" y="3795886"/>
            <a:ext cx="3890094" cy="684076"/>
          </a:xfrm>
          <a:prstGeom prst="rect">
            <a:avLst/>
          </a:prstGeom>
          <a:gradFill>
            <a:gsLst>
              <a:gs pos="0">
                <a:srgbClr val="FF0000"/>
              </a:gs>
              <a:gs pos="7000">
                <a:schemeClr val="accent1"/>
              </a:gs>
              <a:gs pos="83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n>
                <a:noFill/>
              </a:ln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Cut-off frequency</a:t>
            </a:r>
            <a:endParaRPr lang="en-A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129598"/>
              </p:ext>
            </p:extLst>
          </p:nvPr>
        </p:nvGraphicFramePr>
        <p:xfrm>
          <a:off x="2519772" y="843558"/>
          <a:ext cx="6527068" cy="4299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3779912" y="1671650"/>
            <a:ext cx="0" cy="280831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91980" y="3219822"/>
            <a:ext cx="0" cy="12601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44008" y="3471850"/>
            <a:ext cx="0" cy="100811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103948" y="2787774"/>
            <a:ext cx="0" cy="169218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75856" y="3471850"/>
            <a:ext cx="1368152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75856" y="3219822"/>
            <a:ext cx="108012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75856" y="2787774"/>
            <a:ext cx="828092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75856" y="1671650"/>
            <a:ext cx="50405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593900" y="3265408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P</a:t>
            </a:r>
            <a:r>
              <a:rPr lang="en-AU" sz="1100" b="1" dirty="0" smtClean="0"/>
              <a:t>Q</a:t>
            </a:r>
            <a:endParaRPr lang="en-AU" sz="11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283968" y="3003798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H</a:t>
            </a:r>
            <a:r>
              <a:rPr lang="en-AU" sz="1100" b="1" dirty="0" smtClean="0"/>
              <a:t>Q</a:t>
            </a:r>
            <a:endParaRPr lang="en-AU" sz="11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031940" y="2571750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N</a:t>
            </a:r>
            <a:r>
              <a:rPr lang="en-AU" sz="1100" b="1" dirty="0" smtClean="0"/>
              <a:t>Q</a:t>
            </a:r>
            <a:endParaRPr lang="en-AU" sz="11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707686" y="1491630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 smtClean="0"/>
              <a:t>BQ</a:t>
            </a:r>
            <a:endParaRPr lang="en-AU" sz="1100" b="1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3275856" y="4191930"/>
            <a:ext cx="38524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020272" y="3704714"/>
            <a:ext cx="197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↨</a:t>
            </a:r>
            <a:r>
              <a:rPr lang="en-AU" sz="1200" dirty="0" smtClean="0"/>
              <a:t> Tool Frequency ranges</a:t>
            </a:r>
            <a:endParaRPr lang="en-AU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632340" y="1275606"/>
                <a:ext cx="947631" cy="56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AU" b="1" i="1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AU" b="1" i="1">
                              <a:latin typeface="Cambria Math"/>
                            </a:rPr>
                            <m:t>𝒄</m:t>
                          </m:r>
                        </m:sub>
                      </m:sSub>
                      <m:r>
                        <a:rPr lang="en-AU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AU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AU" b="1" i="1">
                              <a:latin typeface="Cambria Math"/>
                            </a:rPr>
                            <m:t>𝒗</m:t>
                          </m:r>
                        </m:num>
                        <m:den>
                          <m:r>
                            <a:rPr lang="en-AU" b="1" i="1">
                              <a:latin typeface="Cambria Math"/>
                            </a:rPr>
                            <m:t>𝑫</m:t>
                          </m:r>
                        </m:den>
                      </m:f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340" y="1275606"/>
                <a:ext cx="947631" cy="5688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143508" y="1054350"/>
            <a:ext cx="2556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Compressional wave surveys are conducted at frequencies above the cut-off frequency and Stoneley wave surveys are collected below the cut-off </a:t>
            </a:r>
            <a:endParaRPr lang="en-AU" sz="1200" dirty="0" smtClean="0"/>
          </a:p>
          <a:p>
            <a:endParaRPr lang="en-AU" sz="1200" dirty="0"/>
          </a:p>
          <a:p>
            <a:r>
              <a:rPr lang="en-AU" sz="1200" dirty="0" smtClean="0"/>
              <a:t>The </a:t>
            </a:r>
            <a:r>
              <a:rPr lang="en-AU" sz="1200" dirty="0"/>
              <a:t>monopole source can be adopted in hard rock to determine both P-wave and S-wave velocity; the data quality also depends on the selection of the transmitter frequency: this must be high enough to excite high amplitude of P-wave. If the frequency is too high unwanted modes of head waves propagate along the borehole and make the received signal much more complicate to be processed and interpreted.</a:t>
            </a:r>
          </a:p>
          <a:p>
            <a:endParaRPr lang="en-AU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452320" y="2202418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>
                        <a:latin typeface="Cambria Math"/>
                      </a:rPr>
                      <m:t>𝒗</m:t>
                    </m:r>
                  </m:oMath>
                </a14:m>
                <a:r>
                  <a:rPr lang="en-AU" dirty="0" smtClean="0"/>
                  <a:t> – velocity </a:t>
                </a:r>
                <a:endParaRPr lang="en-AU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202418"/>
                <a:ext cx="144016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r="-422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8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444854" y="1945749"/>
            <a:ext cx="4644516" cy="747713"/>
          </a:xfrm>
        </p:spPr>
        <p:txBody>
          <a:bodyPr/>
          <a:lstStyle/>
          <a:p>
            <a:pPr algn="ctr"/>
            <a:r>
              <a:rPr lang="en-AU" dirty="0" smtClean="0"/>
              <a:t>Road Noise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51" y="0"/>
            <a:ext cx="3857625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-2654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444854" y="1999871"/>
            <a:ext cx="4644516" cy="747713"/>
          </a:xfrm>
        </p:spPr>
        <p:txBody>
          <a:bodyPr/>
          <a:lstStyle/>
          <a:p>
            <a:pPr algn="ctr"/>
            <a:r>
              <a:rPr lang="en-AU" dirty="0" smtClean="0"/>
              <a:t>Increased Centralisation</a:t>
            </a:r>
            <a:endParaRPr lang="en-A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7499" r="1773" b="21251"/>
          <a:stretch/>
        </p:blipFill>
        <p:spPr bwMode="auto">
          <a:xfrm>
            <a:off x="3095836" y="1"/>
            <a:ext cx="38884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3" b="17982"/>
          <a:stretch/>
        </p:blipFill>
        <p:spPr bwMode="auto">
          <a:xfrm rot="16200000">
            <a:off x="6248270" y="1705418"/>
            <a:ext cx="3726565" cy="1102442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9872" y="987574"/>
            <a:ext cx="1764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Additional </a:t>
            </a:r>
            <a:r>
              <a:rPr lang="en-US" sz="1000" b="1" dirty="0" err="1" smtClean="0"/>
              <a:t>centralisation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987574"/>
            <a:ext cx="1764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Standard centralization</a:t>
            </a:r>
            <a:endParaRPr lang="en-US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699542"/>
            <a:ext cx="19802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PQ borehole</a:t>
            </a:r>
          </a:p>
          <a:p>
            <a:r>
              <a:rPr lang="en-US" sz="1600" dirty="0" smtClean="0"/>
              <a:t>20 kHz MSI tool</a:t>
            </a:r>
          </a:p>
          <a:p>
            <a:r>
              <a:rPr lang="en-US" sz="1600" dirty="0" smtClean="0"/>
              <a:t>2.0 m/min</a:t>
            </a:r>
          </a:p>
          <a:p>
            <a:r>
              <a:rPr lang="en-US" sz="1600" dirty="0" smtClean="0"/>
              <a:t>85o borehole</a:t>
            </a:r>
          </a:p>
          <a:p>
            <a:endParaRPr lang="en-US" sz="1600" dirty="0" smtClean="0"/>
          </a:p>
          <a:p>
            <a:r>
              <a:rPr lang="en-US" sz="1600" dirty="0"/>
              <a:t>Additional </a:t>
            </a:r>
            <a:r>
              <a:rPr lang="en-US" sz="1600" dirty="0" err="1"/>
              <a:t>centraliser</a:t>
            </a:r>
            <a:r>
              <a:rPr lang="en-US" sz="1600" dirty="0"/>
              <a:t> placed on the acoustic isolator to lift the coupling shoulders of the borehole </a:t>
            </a:r>
            <a:r>
              <a:rPr lang="en-US" sz="1600" dirty="0" smtClean="0"/>
              <a:t>wall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65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NQ to PQ transition </a:t>
            </a:r>
            <a:endParaRPr lang="en-A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7955" r="21468" b="1905"/>
          <a:stretch/>
        </p:blipFill>
        <p:spPr bwMode="auto">
          <a:xfrm>
            <a:off x="6706399" y="-124"/>
            <a:ext cx="2438109" cy="514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11121" r="2170" b="2679"/>
          <a:stretch/>
        </p:blipFill>
        <p:spPr bwMode="auto">
          <a:xfrm>
            <a:off x="107950" y="1275606"/>
            <a:ext cx="5979118" cy="31118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768244" y="1995686"/>
            <a:ext cx="237575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68244" y="3291830"/>
            <a:ext cx="237575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87068" y="1275606"/>
            <a:ext cx="681176" cy="7200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087068" y="3291830"/>
            <a:ext cx="681176" cy="10956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950" y="973056"/>
            <a:ext cx="5979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Non-centralised tool = loss of coherent compressional wave</a:t>
            </a:r>
            <a:endParaRPr lang="en-AU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04148" y="1419622"/>
            <a:ext cx="0" cy="1728192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15900" y="1959682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P</a:t>
            </a:r>
            <a:r>
              <a:rPr lang="en-AU" sz="1100" b="1" dirty="0" smtClean="0"/>
              <a:t>Q</a:t>
            </a:r>
            <a:endParaRPr lang="en-AU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89268" y="3295548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N</a:t>
            </a:r>
            <a:r>
              <a:rPr lang="en-AU" sz="1100" b="1" dirty="0" smtClean="0"/>
              <a:t>Q</a:t>
            </a:r>
            <a:endParaRPr lang="en-AU" sz="11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12160" y="3158440"/>
            <a:ext cx="0" cy="1087264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419872" y="3867894"/>
            <a:ext cx="396044" cy="6120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995936" y="3867894"/>
            <a:ext cx="396044" cy="6120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72843" y="4443957"/>
            <a:ext cx="1260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 smtClean="0"/>
              <a:t>P-wave slowness</a:t>
            </a:r>
            <a:endParaRPr lang="en-A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3923929" y="4443958"/>
            <a:ext cx="1260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/>
              <a:t>S</a:t>
            </a:r>
            <a:r>
              <a:rPr lang="en-AU" sz="1000" dirty="0" smtClean="0"/>
              <a:t>-wave slowness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1714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-310341" y="2989596"/>
            <a:ext cx="2159468" cy="747713"/>
          </a:xfrm>
        </p:spPr>
        <p:txBody>
          <a:bodyPr/>
          <a:lstStyle/>
          <a:p>
            <a:r>
              <a:rPr lang="en-AU" dirty="0" smtClean="0"/>
              <a:t>Processing</a:t>
            </a:r>
            <a:endParaRPr lang="en-A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267" y="8632"/>
            <a:ext cx="1813733" cy="51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/>
          <a:stretch/>
        </p:blipFill>
        <p:spPr bwMode="auto">
          <a:xfrm>
            <a:off x="5562193" y="0"/>
            <a:ext cx="1784904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05"/>
          <a:stretch/>
        </p:blipFill>
        <p:spPr bwMode="auto">
          <a:xfrm>
            <a:off x="1089596" y="879563"/>
            <a:ext cx="4352097" cy="37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1660" y="247242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 err="1" smtClean="0"/>
              <a:t>Bandpass</a:t>
            </a:r>
            <a:r>
              <a:rPr lang="en-AU" sz="1100" b="1" dirty="0" smtClean="0"/>
              <a:t> Filters</a:t>
            </a:r>
          </a:p>
          <a:p>
            <a:r>
              <a:rPr lang="en-AU" sz="1100" dirty="0" smtClean="0"/>
              <a:t>Org Filter 	LC-0.0, LP 4.0, HP-23.0, HC 27.0</a:t>
            </a:r>
          </a:p>
          <a:p>
            <a:r>
              <a:rPr lang="en-AU" sz="1100" dirty="0" err="1" smtClean="0"/>
              <a:t>ReProc</a:t>
            </a:r>
            <a:r>
              <a:rPr lang="en-AU" sz="1100" dirty="0" smtClean="0"/>
              <a:t> Filter	LC-4.0</a:t>
            </a:r>
            <a:r>
              <a:rPr lang="en-AU" sz="1100" dirty="0"/>
              <a:t>, LP </a:t>
            </a:r>
            <a:r>
              <a:rPr lang="en-AU" sz="1100" dirty="0" smtClean="0"/>
              <a:t>10.0</a:t>
            </a:r>
            <a:r>
              <a:rPr lang="en-AU" sz="1100" dirty="0"/>
              <a:t>, </a:t>
            </a:r>
            <a:r>
              <a:rPr lang="en-AU" sz="1100" dirty="0" smtClean="0"/>
              <a:t>HP-35.0</a:t>
            </a:r>
            <a:r>
              <a:rPr lang="en-AU" sz="1100" dirty="0"/>
              <a:t>, HC </a:t>
            </a:r>
            <a:r>
              <a:rPr lang="en-AU" sz="1100" dirty="0" smtClean="0"/>
              <a:t>45.0</a:t>
            </a:r>
            <a:endParaRPr lang="en-AU" sz="1100" dirty="0"/>
          </a:p>
          <a:p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8055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Processing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4961"/>
            <a:ext cx="2832720" cy="423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68" y="375506"/>
            <a:ext cx="2276317" cy="46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93" y="497352"/>
            <a:ext cx="3157946" cy="19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62167" y="149900"/>
                <a:ext cx="55062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AU" sz="1600" b="1" i="1" dirty="0" smtClean="0">
                        <a:latin typeface="Cambria Math"/>
                      </a:rPr>
                      <m:t>𝒇</m:t>
                    </m:r>
                    <m:r>
                      <a:rPr lang="en-AU" sz="1600" b="1" i="1" dirty="0" err="1" smtClean="0">
                        <a:latin typeface="Cambria Math"/>
                      </a:rPr>
                      <m:t>𝒗</m:t>
                    </m:r>
                  </m:oMath>
                </a14:m>
                <a:r>
                  <a:rPr lang="en-AU" sz="1600" b="1" dirty="0" smtClean="0"/>
                  <a:t> dispersion analysis (</a:t>
                </a:r>
                <a:r>
                  <a:rPr lang="en-AU" sz="1600" b="1" dirty="0" err="1" smtClean="0"/>
                  <a:t>Almalki</a:t>
                </a:r>
                <a:r>
                  <a:rPr lang="en-AU" sz="1600" b="1" dirty="0" smtClean="0"/>
                  <a:t>, 2012)</a:t>
                </a:r>
                <a:endParaRPr lang="en-AU" sz="16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167" y="149900"/>
                <a:ext cx="5506271" cy="338554"/>
              </a:xfrm>
              <a:prstGeom prst="rect">
                <a:avLst/>
              </a:prstGeom>
              <a:blipFill rotWithShape="1"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55576" y="3903898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/>
              <a:t>(</a:t>
            </a:r>
            <a:r>
              <a:rPr lang="en-AU" sz="1100" b="1" dirty="0" err="1" smtClean="0"/>
              <a:t>Haldorsen</a:t>
            </a:r>
            <a:r>
              <a:rPr lang="en-AU" sz="1100" b="1" dirty="0" smtClean="0"/>
              <a:t>,  2006)</a:t>
            </a:r>
            <a:endParaRPr lang="en-AU" sz="1100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803222" y="2538262"/>
            <a:ext cx="4448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Semblance Processing (Hornby, 1989)</a:t>
            </a:r>
            <a:endParaRPr lang="en-A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3282538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Deconvolution?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1625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Hard rocks and </a:t>
            </a:r>
            <a:r>
              <a:rPr lang="en-AU" dirty="0" err="1" smtClean="0"/>
              <a:t>Nafe</a:t>
            </a:r>
            <a:r>
              <a:rPr lang="en-AU" dirty="0" smtClean="0"/>
              <a:t>-Drake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8" y="1095586"/>
            <a:ext cx="4846740" cy="3420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47" y="87474"/>
            <a:ext cx="3216445" cy="49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40" y="1347614"/>
            <a:ext cx="4510946" cy="2988676"/>
            <a:chOff x="530338" y="375506"/>
            <a:chExt cx="4758325" cy="3152575"/>
          </a:xfrm>
        </p:grpSpPr>
        <p:pic>
          <p:nvPicPr>
            <p:cNvPr id="1030" name="Picture 9" descr="275g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614" b="4341"/>
            <a:stretch/>
          </p:blipFill>
          <p:spPr bwMode="auto">
            <a:xfrm>
              <a:off x="530338" y="375506"/>
              <a:ext cx="4758325" cy="315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060575" y="1625600"/>
              <a:ext cx="1530350" cy="9429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35996" y="1443217"/>
            <a:ext cx="4356484" cy="2910241"/>
            <a:chOff x="905286" y="5690981"/>
            <a:chExt cx="4714672" cy="3036745"/>
          </a:xfrm>
        </p:grpSpPr>
        <p:pic>
          <p:nvPicPr>
            <p:cNvPr id="1027" name="Picture 6" descr="275peq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8" t="2786" r="8383" b="5070"/>
            <a:stretch/>
          </p:blipFill>
          <p:spPr bwMode="auto">
            <a:xfrm>
              <a:off x="905286" y="5690981"/>
              <a:ext cx="4714672" cy="3036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utoShape 4"/>
            <p:cNvSpPr>
              <a:spLocks noChangeShapeType="1"/>
            </p:cNvSpPr>
            <p:nvPr/>
          </p:nvSpPr>
          <p:spPr bwMode="auto">
            <a:xfrm>
              <a:off x="1531031" y="6745832"/>
              <a:ext cx="0" cy="1174750"/>
            </a:xfrm>
            <a:prstGeom prst="straightConnector1">
              <a:avLst/>
            </a:prstGeom>
            <a:noFill/>
            <a:ln w="12700">
              <a:solidFill>
                <a:srgbClr val="F7964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AutoShape 5"/>
            <p:cNvSpPr>
              <a:spLocks noChangeShapeType="1"/>
            </p:cNvSpPr>
            <p:nvPr/>
          </p:nvSpPr>
          <p:spPr bwMode="auto">
            <a:xfrm>
              <a:off x="4899706" y="5975894"/>
              <a:ext cx="0" cy="2463800"/>
            </a:xfrm>
            <a:prstGeom prst="straightConnector1">
              <a:avLst/>
            </a:prstGeom>
            <a:noFill/>
            <a:ln w="127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4210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4210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7962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Figure 7 (A) Full waveform for T0275 and (B) black box zoomed to discriminate the P-wave arrival time (orange dashed line) and S-wave arrival time (red dashed line).</a:t>
            </a:r>
            <a:endParaRPr kumimoji="0" lang="en-NZ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468316" y="420292"/>
            <a:ext cx="8207375" cy="74771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Arial" charset="0"/>
              </a:defRPr>
            </a:lvl9pPr>
          </a:lstStyle>
          <a:p>
            <a:r>
              <a:rPr lang="en-AU" kern="0" dirty="0" smtClean="0"/>
              <a:t>Hard rocks – ultra sonic </a:t>
            </a:r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82561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3"/>
          <a:stretch/>
        </p:blipFill>
        <p:spPr>
          <a:xfrm>
            <a:off x="4644008" y="954933"/>
            <a:ext cx="4306017" cy="312898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Massive Sulphides (VMS deposits)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995936" y="4803998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smtClean="0"/>
              <a:t>(Schmitt,  2003)</a:t>
            </a:r>
            <a:endParaRPr lang="en-AU" sz="1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4354496" cy="319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100758"/>
            <a:ext cx="399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Velocity can not accurately discriminate massive sulphides from mafic rocks independently. </a:t>
            </a:r>
            <a:endParaRPr lang="en-A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84068" y="4100758"/>
            <a:ext cx="3856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Observable effect of fractures on velocity and amplitude response of </a:t>
            </a:r>
            <a:r>
              <a:rPr lang="en-AU" sz="1400" dirty="0" err="1" smtClean="0"/>
              <a:t>wavefileds</a:t>
            </a:r>
            <a:endParaRPr lang="en-AU" sz="1400" dirty="0"/>
          </a:p>
        </p:txBody>
      </p:sp>
      <p:sp>
        <p:nvSpPr>
          <p:cNvPr id="6" name="Oval 5"/>
          <p:cNvSpPr/>
          <p:nvPr/>
        </p:nvSpPr>
        <p:spPr>
          <a:xfrm>
            <a:off x="1115616" y="2511278"/>
            <a:ext cx="2124236" cy="49252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7992380" y="1383618"/>
            <a:ext cx="936104" cy="25202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7992380" y="2427734"/>
            <a:ext cx="936104" cy="25202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7992380" y="2757538"/>
            <a:ext cx="936104" cy="25202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7992380" y="3147814"/>
            <a:ext cx="936104" cy="25202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2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Kambalda</a:t>
            </a:r>
            <a:endParaRPr lang="en-US" dirty="0"/>
          </a:p>
        </p:txBody>
      </p:sp>
      <p:pic>
        <p:nvPicPr>
          <p:cNvPr id="5" name="Picture 4" descr="Vs-Density5358.png"/>
          <p:cNvPicPr>
            <a:picLocks noChangeAspect="1"/>
          </p:cNvPicPr>
          <p:nvPr/>
        </p:nvPicPr>
        <p:blipFill rotWithShape="1">
          <a:blip r:embed="rId2" cstate="print"/>
          <a:srcRect t="10751" b="9891"/>
          <a:stretch/>
        </p:blipFill>
        <p:spPr>
          <a:xfrm>
            <a:off x="999219" y="1041153"/>
            <a:ext cx="2888705" cy="36548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93511" y="303498"/>
            <a:ext cx="4450489" cy="4656403"/>
            <a:chOff x="4593139" y="303498"/>
            <a:chExt cx="4450489" cy="4656403"/>
          </a:xfrm>
        </p:grpSpPr>
        <p:pic>
          <p:nvPicPr>
            <p:cNvPr id="6" name="Picture 5" descr="PT-Density5358.png"/>
            <p:cNvPicPr>
              <a:picLocks noChangeAspect="1"/>
            </p:cNvPicPr>
            <p:nvPr/>
          </p:nvPicPr>
          <p:blipFill rotWithShape="1">
            <a:blip r:embed="rId3" cstate="print"/>
            <a:srcRect t="9888" r="3495" b="18726"/>
            <a:stretch/>
          </p:blipFill>
          <p:spPr>
            <a:xfrm>
              <a:off x="6047173" y="552450"/>
              <a:ext cx="2996455" cy="4407451"/>
            </a:xfrm>
            <a:prstGeom prst="rect">
              <a:avLst/>
            </a:prstGeom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139" y="303498"/>
              <a:ext cx="2283117" cy="4656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97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6" y="438514"/>
            <a:ext cx="8207375" cy="747713"/>
          </a:xfrm>
        </p:spPr>
        <p:txBody>
          <a:bodyPr/>
          <a:lstStyle/>
          <a:p>
            <a:r>
              <a:rPr lang="en-AU" dirty="0" smtClean="0"/>
              <a:t>Brief History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698976" cy="3262313"/>
          </a:xfrm>
        </p:spPr>
        <p:txBody>
          <a:bodyPr/>
          <a:lstStyle/>
          <a:p>
            <a:r>
              <a:rPr lang="en-AU" sz="1800" dirty="0" smtClean="0"/>
              <a:t>Fundamental connection with VSP and surface seismic relating time to depth.</a:t>
            </a:r>
          </a:p>
          <a:p>
            <a:pPr lvl="1"/>
            <a:r>
              <a:rPr lang="en-AU" sz="1200" dirty="0" smtClean="0"/>
              <a:t>Interval velocity measurement</a:t>
            </a:r>
          </a:p>
          <a:p>
            <a:pPr lvl="1"/>
            <a:r>
              <a:rPr lang="en-AU" sz="1200" dirty="0" smtClean="0"/>
              <a:t>link the well bore scale (</a:t>
            </a:r>
            <a:r>
              <a:rPr lang="en-AU" sz="1200" dirty="0" err="1" smtClean="0"/>
              <a:t>petrophysical</a:t>
            </a:r>
            <a:r>
              <a:rPr lang="en-AU" sz="1200" dirty="0" smtClean="0"/>
              <a:t>) to the seismic scale</a:t>
            </a:r>
          </a:p>
          <a:p>
            <a:pPr lvl="1"/>
            <a:r>
              <a:rPr lang="en-AU" sz="1200" dirty="0">
                <a:solidFill>
                  <a:srgbClr val="333333"/>
                </a:solidFill>
                <a:ea typeface="+mn-ea"/>
                <a:cs typeface="+mn-cs"/>
              </a:rPr>
              <a:t>correlation to observed reflections</a:t>
            </a:r>
            <a:endParaRPr lang="en-AU" sz="450" dirty="0" smtClean="0"/>
          </a:p>
          <a:p>
            <a:r>
              <a:rPr lang="en-AU" sz="1800" dirty="0" smtClean="0"/>
              <a:t>First check shot VSP’s 1927 (Geophysical Research Company)</a:t>
            </a:r>
          </a:p>
          <a:p>
            <a:r>
              <a:rPr lang="en-AU" sz="1800" dirty="0" smtClean="0"/>
              <a:t>Conrad Schlumberger patent 1935 	       		1 Transmitter (</a:t>
            </a:r>
            <a:r>
              <a:rPr lang="en-AU" sz="1800" dirty="0" err="1" smtClean="0"/>
              <a:t>Tx</a:t>
            </a:r>
            <a:r>
              <a:rPr lang="en-AU" sz="1800" dirty="0" smtClean="0"/>
              <a:t>) and 2 </a:t>
            </a:r>
            <a:r>
              <a:rPr lang="en-AU" sz="1800" dirty="0" err="1" smtClean="0"/>
              <a:t>recievers</a:t>
            </a:r>
            <a:r>
              <a:rPr lang="en-AU" sz="1800" dirty="0" smtClean="0"/>
              <a:t> (Rx)</a:t>
            </a:r>
          </a:p>
          <a:p>
            <a:r>
              <a:rPr lang="en-AU" sz="1800" dirty="0" smtClean="0"/>
              <a:t>Shell Humble 1951, first continuous velocity logging tool. </a:t>
            </a:r>
            <a:endParaRPr lang="en-AU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965E-2C3F-4934-B733-52C07E7B8538}" type="datetime1">
              <a:rPr lang="en-US" altLang="en-US" smtClean="0"/>
              <a:pPr/>
              <a:t>2/25/2015</a:t>
            </a:fld>
            <a:endParaRPr lang="en-AU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20538"/>
            <a:ext cx="2880320" cy="455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4551970"/>
            <a:ext cx="14761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 smtClean="0"/>
              <a:t>(Close et al. 2009)</a:t>
            </a:r>
            <a:endParaRPr lang="en-AU" sz="1050" dirty="0"/>
          </a:p>
        </p:txBody>
      </p:sp>
    </p:spTree>
    <p:extLst>
      <p:ext uri="{BB962C8B-B14F-4D97-AF65-F5344CB8AC3E}">
        <p14:creationId xmlns:p14="http://schemas.microsoft.com/office/powerpoint/2010/main" val="36565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63"/>
          <a:stretch/>
        </p:blipFill>
        <p:spPr bwMode="auto">
          <a:xfrm>
            <a:off x="107377" y="1139416"/>
            <a:ext cx="5827444" cy="46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Brukunga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49" y="3008"/>
            <a:ext cx="2530351" cy="516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37277"/>
            <a:ext cx="5682940" cy="341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7764" y="1383618"/>
            <a:ext cx="9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00" b="1" dirty="0" smtClean="0"/>
              <a:t>MSI – 30kHz</a:t>
            </a:r>
            <a:endParaRPr lang="en-AU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47864" y="1368810"/>
            <a:ext cx="9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00" b="1" dirty="0" smtClean="0"/>
              <a:t>GV – 28kHz</a:t>
            </a:r>
            <a:endParaRPr lang="en-AU" sz="9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804248" y="1779662"/>
            <a:ext cx="2339752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04248" y="3255826"/>
            <a:ext cx="2339752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934461" y="3255826"/>
            <a:ext cx="869787" cy="1800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34821" y="1637277"/>
            <a:ext cx="869427" cy="1423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8062" y="1645289"/>
            <a:ext cx="5376399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8061" y="5063015"/>
            <a:ext cx="5376399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3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262313"/>
          </a:xfrm>
        </p:spPr>
        <p:txBody>
          <a:bodyPr/>
          <a:lstStyle/>
          <a:p>
            <a:r>
              <a:rPr lang="en-AU" sz="1800" dirty="0" smtClean="0"/>
              <a:t>Signal</a:t>
            </a:r>
          </a:p>
          <a:p>
            <a:pPr marL="709613" lvl="1" indent="-171450">
              <a:buFont typeface="Arial" panose="020B0604020202020204" pitchFamily="34" charset="0"/>
              <a:buChar char="•"/>
            </a:pPr>
            <a:r>
              <a:rPr lang="en-AU" sz="1400" dirty="0" smtClean="0"/>
              <a:t>Hard rocks are highly elastic resulting in low amplitude compressional waves</a:t>
            </a:r>
          </a:p>
          <a:p>
            <a:pPr marL="709613" lvl="1" indent="-171450">
              <a:buFont typeface="Arial" panose="020B0604020202020204" pitchFamily="34" charset="0"/>
              <a:buChar char="•"/>
            </a:pPr>
            <a:r>
              <a:rPr lang="en-AU" sz="1400" dirty="0"/>
              <a:t>Piezo electric </a:t>
            </a:r>
            <a:r>
              <a:rPr lang="en-AU" sz="1400" dirty="0" smtClean="0"/>
              <a:t>signal is broad </a:t>
            </a:r>
            <a:r>
              <a:rPr lang="en-AU" sz="1400" dirty="0"/>
              <a:t>band </a:t>
            </a:r>
            <a:r>
              <a:rPr lang="en-AU" sz="1400" dirty="0" smtClean="0"/>
              <a:t>(hard </a:t>
            </a:r>
            <a:r>
              <a:rPr lang="en-AU" sz="1400" dirty="0"/>
              <a:t>to shape </a:t>
            </a:r>
            <a:r>
              <a:rPr lang="en-AU" sz="1400" dirty="0" smtClean="0"/>
              <a:t>wavelet) and has a long wave train.</a:t>
            </a:r>
          </a:p>
          <a:p>
            <a:pPr marL="709613" lvl="1" indent="-171450">
              <a:buFont typeface="Arial" panose="020B0604020202020204" pitchFamily="34" charset="0"/>
              <a:buChar char="•"/>
            </a:pPr>
            <a:r>
              <a:rPr lang="en-AU" sz="1400" dirty="0" smtClean="0"/>
              <a:t>Long wave train results in overlapping wavefields </a:t>
            </a:r>
          </a:p>
          <a:p>
            <a:pPr marL="709613" lvl="1" indent="-171450">
              <a:buFont typeface="Arial" panose="020B0604020202020204" pitchFamily="34" charset="0"/>
              <a:buChar char="•"/>
            </a:pPr>
            <a:r>
              <a:rPr lang="en-AU" sz="1400" dirty="0" smtClean="0"/>
              <a:t>Multiple higher modes at higher frequencies</a:t>
            </a:r>
          </a:p>
          <a:p>
            <a:pPr marL="709613" lvl="1" indent="-171450">
              <a:buFont typeface="Arial" panose="020B0604020202020204" pitchFamily="34" charset="0"/>
              <a:buChar char="•"/>
            </a:pPr>
            <a:endParaRPr lang="en-AU" sz="1400" dirty="0" smtClean="0"/>
          </a:p>
          <a:p>
            <a:r>
              <a:rPr lang="en-AU" sz="1800" dirty="0" smtClean="0"/>
              <a:t>Acquisition – best field practices need to be employed to increase SNR</a:t>
            </a:r>
          </a:p>
          <a:p>
            <a:pPr marL="709613" lvl="1" indent="-171450">
              <a:buFont typeface="Arial" panose="020B0604020202020204" pitchFamily="34" charset="0"/>
              <a:buChar char="•"/>
            </a:pPr>
            <a:r>
              <a:rPr lang="en-AU" sz="1400" dirty="0" smtClean="0"/>
              <a:t>Stack data, slow acquisition speeds (2m/min) especially in deviated boreholes</a:t>
            </a:r>
          </a:p>
          <a:p>
            <a:pPr marL="709613" lvl="1" indent="-171450">
              <a:buFont typeface="Arial" panose="020B0604020202020204" pitchFamily="34" charset="0"/>
              <a:buChar char="•"/>
            </a:pPr>
            <a:r>
              <a:rPr lang="en-AU" sz="1400" dirty="0"/>
              <a:t>Correct centralisation – reduce road noise and </a:t>
            </a:r>
            <a:r>
              <a:rPr lang="en-AU" sz="1400" dirty="0" smtClean="0"/>
              <a:t>prevent </a:t>
            </a:r>
            <a:r>
              <a:rPr lang="en-AU" sz="1400" dirty="0"/>
              <a:t>first </a:t>
            </a:r>
            <a:r>
              <a:rPr lang="en-AU" sz="1400" dirty="0" smtClean="0"/>
              <a:t>arrival smearing</a:t>
            </a:r>
            <a:endParaRPr lang="en-AU" sz="1400" dirty="0"/>
          </a:p>
          <a:p>
            <a:pPr marL="709613" lvl="1" indent="-171450">
              <a:buFont typeface="Arial" panose="020B0604020202020204" pitchFamily="34" charset="0"/>
              <a:buChar char="•"/>
            </a:pPr>
            <a:r>
              <a:rPr lang="en-AU" sz="1400" dirty="0" smtClean="0"/>
              <a:t>Longer </a:t>
            </a:r>
            <a:r>
              <a:rPr lang="en-AU" sz="1400" dirty="0"/>
              <a:t>tools to separate wavefields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	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08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sz="1800" dirty="0" smtClean="0"/>
                  <a:t>Processing </a:t>
                </a:r>
              </a:p>
              <a:p>
                <a:pPr marL="709613" lvl="1" indent="-171450">
                  <a:buFont typeface="Arial" panose="020B0604020202020204" pitchFamily="34" charset="0"/>
                  <a:buChar char="•"/>
                </a:pPr>
                <a:r>
                  <a:rPr lang="en-AU" sz="1400" dirty="0" smtClean="0"/>
                  <a:t>Do not band limit your data</a:t>
                </a:r>
              </a:p>
              <a:p>
                <a:pPr marL="1157288" lvl="2" indent="-171450">
                  <a:buFont typeface="Arial" panose="020B0604020202020204" pitchFamily="34" charset="0"/>
                  <a:buChar char="•"/>
                </a:pPr>
                <a:r>
                  <a:rPr lang="en-AU" sz="1400" dirty="0" smtClean="0"/>
                  <a:t>Frequency panel tests ?</a:t>
                </a:r>
              </a:p>
              <a:p>
                <a:r>
                  <a:rPr lang="en-AU" sz="1800" dirty="0" smtClean="0"/>
                  <a:t>Future </a:t>
                </a:r>
                <a:r>
                  <a:rPr lang="en-AU" sz="1800" dirty="0"/>
                  <a:t>considerations</a:t>
                </a:r>
              </a:p>
              <a:p>
                <a:pPr marL="709613" lvl="1" indent="-171450">
                  <a:buFont typeface="Arial" panose="020B0604020202020204" pitchFamily="34" charset="0"/>
                  <a:buChar char="•"/>
                </a:pPr>
                <a:r>
                  <a:rPr lang="en-AU" sz="1400" dirty="0"/>
                  <a:t>Tool and source design for high velocity formations</a:t>
                </a:r>
              </a:p>
              <a:p>
                <a:pPr marL="709613" lvl="1" indent="-171450">
                  <a:buFont typeface="Arial" panose="020B0604020202020204" pitchFamily="34" charset="0"/>
                  <a:buChar char="•"/>
                </a:pPr>
                <a:r>
                  <a:rPr lang="en-AU" sz="1400" dirty="0"/>
                  <a:t>Full </a:t>
                </a:r>
                <a14:m>
                  <m:oMath xmlns:m="http://schemas.openxmlformats.org/officeDocument/2006/math">
                    <m:r>
                      <a:rPr lang="en-AU" sz="1400" i="1" dirty="0">
                        <a:latin typeface="Cambria Math"/>
                      </a:rPr>
                      <m:t>𝑓𝑘</m:t>
                    </m:r>
                  </m:oMath>
                </a14:m>
                <a:r>
                  <a:rPr lang="en-AU" sz="1400" dirty="0"/>
                  <a:t> modal analysis and or deconvolution. 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56" t="-22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 II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8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 err="1" smtClean="0"/>
              <a:t>Almalki</a:t>
            </a:r>
            <a:r>
              <a:rPr lang="en-US" sz="1200" dirty="0"/>
              <a:t>, M., B. Harris, and J. C. Dupuis, 2013, </a:t>
            </a:r>
            <a:r>
              <a:rPr lang="en-US" sz="1200" dirty="0" err="1"/>
              <a:t>Multifrequency</a:t>
            </a:r>
            <a:r>
              <a:rPr lang="en-US" sz="1200" dirty="0"/>
              <a:t> full-waveform sonic logging in the screened interval of a large-diameter production well: Geophysics, </a:t>
            </a:r>
            <a:r>
              <a:rPr lang="en-US" sz="1200" b="1" dirty="0"/>
              <a:t>78</a:t>
            </a:r>
            <a:r>
              <a:rPr lang="en-US" sz="1200" dirty="0"/>
              <a:t>, B243-B257.</a:t>
            </a:r>
            <a:endParaRPr lang="en-AU" sz="1200" dirty="0"/>
          </a:p>
          <a:p>
            <a:r>
              <a:rPr lang="en-US" sz="1200" dirty="0"/>
              <a:t>Close, D., D. Cho, F. Horn, and H. </a:t>
            </a:r>
            <a:r>
              <a:rPr lang="en-US" sz="1200" dirty="0" err="1"/>
              <a:t>Edmundson</a:t>
            </a:r>
            <a:r>
              <a:rPr lang="en-US" sz="1200" dirty="0"/>
              <a:t>, 2009, The Sound of Sonic: A Historical Perspective and Introduction to Acoustic Logging: CSEG Recorder, 34-43.</a:t>
            </a:r>
            <a:endParaRPr lang="en-AU" sz="1200" dirty="0"/>
          </a:p>
          <a:p>
            <a:r>
              <a:rPr lang="en-US" sz="1200" dirty="0"/>
              <a:t>Eaton, D., S. Guest, B. </a:t>
            </a:r>
            <a:r>
              <a:rPr lang="en-US" sz="1200" dirty="0" err="1"/>
              <a:t>Milkereit</a:t>
            </a:r>
            <a:r>
              <a:rPr lang="en-US" sz="1200" dirty="0"/>
              <a:t>, W. </a:t>
            </a:r>
            <a:r>
              <a:rPr lang="en-US" sz="1200" dirty="0" err="1"/>
              <a:t>Bleeker</a:t>
            </a:r>
            <a:r>
              <a:rPr lang="en-US" sz="1200" dirty="0"/>
              <a:t>, D. Crick, D. Schmitt, and M. H. Salisbury, 1996, Seismic imaging of massive sulfide deposits; Part III, Borehole seismic imaging of near-vertical structures: Economic Geology, </a:t>
            </a:r>
            <a:r>
              <a:rPr lang="en-US" sz="1200" b="1" dirty="0"/>
              <a:t>91</a:t>
            </a:r>
            <a:r>
              <a:rPr lang="en-US" sz="1200" dirty="0"/>
              <a:t>, 835-840.</a:t>
            </a:r>
            <a:endParaRPr lang="en-AU" sz="1200" dirty="0"/>
          </a:p>
          <a:p>
            <a:r>
              <a:rPr lang="en-US" sz="1200" dirty="0"/>
              <a:t>Ellis, D. V., and J. M. Singer, 2007, Well logging for earth scientists: Springer Science &amp; Business Media.</a:t>
            </a:r>
            <a:endParaRPr lang="en-AU" sz="1200" dirty="0"/>
          </a:p>
          <a:p>
            <a:r>
              <a:rPr lang="en-US" sz="1200" dirty="0" err="1"/>
              <a:t>Haldorsen</a:t>
            </a:r>
            <a:r>
              <a:rPr lang="en-US" sz="1200" dirty="0"/>
              <a:t>, J. B., D. L. Johnson, T. </a:t>
            </a:r>
            <a:r>
              <a:rPr lang="en-US" sz="1200" dirty="0" err="1"/>
              <a:t>Plona</a:t>
            </a:r>
            <a:r>
              <a:rPr lang="en-US" sz="1200" dirty="0"/>
              <a:t>, B. Sinha, H.-P. Valero, and K. Winkler, 2006, Borehole acoustic waves: Oilfield Rev, </a:t>
            </a:r>
            <a:r>
              <a:rPr lang="en-US" sz="1200" b="1" dirty="0"/>
              <a:t>18</a:t>
            </a:r>
            <a:r>
              <a:rPr lang="en-US" sz="1200" dirty="0"/>
              <a:t>, 34-43.</a:t>
            </a:r>
            <a:endParaRPr lang="en-AU" sz="1200" dirty="0"/>
          </a:p>
          <a:p>
            <a:r>
              <a:rPr lang="en-US" sz="1200" dirty="0"/>
              <a:t>Hornby, B. E., 1989, Imaging of near-borehole structure using full-waveform sonic data: Geophysics, </a:t>
            </a:r>
            <a:r>
              <a:rPr lang="en-US" sz="1200" b="1" dirty="0"/>
              <a:t>54</a:t>
            </a:r>
            <a:r>
              <a:rPr lang="en-US" sz="1200" dirty="0"/>
              <a:t>, 747-757.</a:t>
            </a:r>
            <a:endParaRPr lang="en-AU" sz="1200" dirty="0"/>
          </a:p>
          <a:p>
            <a:r>
              <a:rPr lang="en-US" sz="1200" dirty="0"/>
              <a:t>Schmitt, D. R., J. </a:t>
            </a:r>
            <a:r>
              <a:rPr lang="en-US" sz="1200" dirty="0" err="1"/>
              <a:t>Mwenifumbo</a:t>
            </a:r>
            <a:r>
              <a:rPr lang="en-US" sz="1200" dirty="0"/>
              <a:t>, K. A. </a:t>
            </a:r>
            <a:r>
              <a:rPr lang="en-US" sz="1200" dirty="0" err="1"/>
              <a:t>DPflug</a:t>
            </a:r>
            <a:r>
              <a:rPr lang="en-US" sz="1200" dirty="0"/>
              <a:t>, and I. L. </a:t>
            </a:r>
            <a:r>
              <a:rPr lang="en-US" sz="1200" dirty="0" err="1"/>
              <a:t>Meglis</a:t>
            </a:r>
            <a:r>
              <a:rPr lang="en-US" sz="1200" dirty="0"/>
              <a:t>, 2003, Geophysical logging for elastic properties in hard rocks: A tutorial., </a:t>
            </a:r>
            <a:r>
              <a:rPr lang="en-US" sz="1200" i="1" dirty="0"/>
              <a:t>in</a:t>
            </a:r>
            <a:r>
              <a:rPr lang="en-US" sz="1200" dirty="0"/>
              <a:t> D. Eaton, B. </a:t>
            </a:r>
            <a:r>
              <a:rPr lang="en-US" sz="1200" dirty="0" err="1"/>
              <a:t>Milkereit</a:t>
            </a:r>
            <a:r>
              <a:rPr lang="en-US" sz="1200" dirty="0"/>
              <a:t> and M. H. Salisbury, eds., </a:t>
            </a:r>
            <a:r>
              <a:rPr lang="en-US" sz="1200" dirty="0" err="1"/>
              <a:t>Hardrock</a:t>
            </a:r>
            <a:r>
              <a:rPr lang="en-US" sz="1200" dirty="0"/>
              <a:t> Seismic Exploration: Society of Exploration Geophysicists.</a:t>
            </a:r>
            <a:endParaRPr lang="en-AU" sz="1200" dirty="0"/>
          </a:p>
          <a:p>
            <a:pPr marL="0" indent="0">
              <a:buNone/>
            </a:pPr>
            <a:endParaRPr lang="en-AU" sz="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References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6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6" y="420292"/>
            <a:ext cx="8207375" cy="747713"/>
          </a:xfrm>
        </p:spPr>
        <p:txBody>
          <a:bodyPr/>
          <a:lstStyle/>
          <a:p>
            <a:r>
              <a:rPr lang="en-AU" dirty="0" smtClean="0"/>
              <a:t>Acoustic logging applications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1800" dirty="0" smtClean="0"/>
              <a:t>Shear wave analysis and porosity estimates – Petroleum industry </a:t>
            </a:r>
          </a:p>
          <a:p>
            <a:pPr lvl="1"/>
            <a:r>
              <a:rPr lang="en-AU" sz="1400" dirty="0" smtClean="0"/>
              <a:t>Wylie estimation of porosity</a:t>
            </a:r>
          </a:p>
          <a:p>
            <a:pPr lvl="1"/>
            <a:r>
              <a:rPr lang="en-AU" sz="1400" dirty="0" smtClean="0"/>
              <a:t>Formation fluid pressure</a:t>
            </a:r>
            <a:endParaRPr lang="en-AU" sz="1400" dirty="0"/>
          </a:p>
          <a:p>
            <a:pPr lvl="0">
              <a:buClr>
                <a:srgbClr val="CC9900"/>
              </a:buClr>
            </a:pPr>
            <a:r>
              <a:rPr lang="en-AU" sz="1800" dirty="0">
                <a:solidFill>
                  <a:srgbClr val="333333"/>
                </a:solidFill>
              </a:rPr>
              <a:t>Petrophysical </a:t>
            </a:r>
            <a:r>
              <a:rPr lang="en-AU" sz="1800" dirty="0" smtClean="0">
                <a:solidFill>
                  <a:srgbClr val="333333"/>
                </a:solidFill>
              </a:rPr>
              <a:t>properties</a:t>
            </a:r>
          </a:p>
          <a:p>
            <a:pPr lvl="1">
              <a:buClr>
                <a:srgbClr val="CC9900"/>
              </a:buClr>
            </a:pPr>
            <a:r>
              <a:rPr lang="en-AU" sz="1400" dirty="0" smtClean="0">
                <a:solidFill>
                  <a:srgbClr val="333333"/>
                </a:solidFill>
              </a:rPr>
              <a:t>Bulk, Shear Moduli, Poisson's ratio – Require density </a:t>
            </a:r>
            <a:endParaRPr lang="en-AU" sz="1400" dirty="0" smtClean="0"/>
          </a:p>
          <a:p>
            <a:r>
              <a:rPr lang="en-AU" sz="1800" dirty="0" smtClean="0"/>
              <a:t>Cement Bond Log</a:t>
            </a:r>
          </a:p>
          <a:p>
            <a:r>
              <a:rPr lang="en-AU" sz="1800" dirty="0" smtClean="0"/>
              <a:t>Reflected tube waves</a:t>
            </a:r>
          </a:p>
          <a:p>
            <a:pPr lvl="1"/>
            <a:r>
              <a:rPr lang="en-AU" sz="1400" dirty="0" smtClean="0"/>
              <a:t>Fracture and alteration </a:t>
            </a:r>
          </a:p>
          <a:p>
            <a:r>
              <a:rPr lang="en-AU" sz="1800" dirty="0" smtClean="0"/>
              <a:t>Seismic</a:t>
            </a:r>
          </a:p>
          <a:p>
            <a:pPr lvl="1"/>
            <a:r>
              <a:rPr lang="en-AU" sz="1400" dirty="0" smtClean="0"/>
              <a:t>Vp, </a:t>
            </a:r>
            <a:r>
              <a:rPr lang="en-AU" sz="1400" smtClean="0"/>
              <a:t>Vs Vp/Vs</a:t>
            </a:r>
          </a:p>
          <a:p>
            <a:pPr lvl="1"/>
            <a:r>
              <a:rPr lang="en-AU" sz="1400" smtClean="0"/>
              <a:t>well </a:t>
            </a:r>
            <a:r>
              <a:rPr lang="en-AU" sz="1400" dirty="0" smtClean="0"/>
              <a:t>ties and synthetics (requires density)</a:t>
            </a:r>
          </a:p>
          <a:p>
            <a:pPr lvl="1"/>
            <a:endParaRPr lang="en-AU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107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75" y="0"/>
            <a:ext cx="5326337" cy="4428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6" y="420292"/>
            <a:ext cx="8207375" cy="747713"/>
          </a:xfrm>
        </p:spPr>
        <p:txBody>
          <a:bodyPr/>
          <a:lstStyle/>
          <a:p>
            <a:r>
              <a:rPr lang="en-AU" dirty="0" smtClean="0"/>
              <a:t>Principles – waves I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258816" cy="3262313"/>
          </a:xfrm>
        </p:spPr>
        <p:txBody>
          <a:bodyPr/>
          <a:lstStyle/>
          <a:p>
            <a:r>
              <a:rPr lang="en-AU" sz="1800" dirty="0" err="1" smtClean="0"/>
              <a:t>Tx</a:t>
            </a:r>
            <a:r>
              <a:rPr lang="en-AU" sz="1800" dirty="0" smtClean="0"/>
              <a:t> compressional wave </a:t>
            </a:r>
            <a:r>
              <a:rPr lang="en-AU" sz="1800" dirty="0" smtClean="0">
                <a:sym typeface="Wingdings" panose="05000000000000000000" pitchFamily="2" charset="2"/>
              </a:rPr>
              <a:t> borehole </a:t>
            </a:r>
            <a:r>
              <a:rPr lang="en-AU" sz="1800" dirty="0" smtClean="0"/>
              <a:t>refracted compressional and shear waves </a:t>
            </a:r>
            <a:r>
              <a:rPr lang="en-AU" sz="1800" dirty="0" smtClean="0">
                <a:sym typeface="Wingdings" panose="05000000000000000000" pitchFamily="2" charset="2"/>
              </a:rPr>
              <a:t> compressional </a:t>
            </a:r>
            <a:r>
              <a:rPr lang="en-AU" sz="1800" dirty="0" smtClean="0"/>
              <a:t>head waves to the Rx. </a:t>
            </a:r>
          </a:p>
          <a:p>
            <a:r>
              <a:rPr lang="en-AU" sz="1800" dirty="0" smtClean="0"/>
              <a:t>Pseudo Rayleigh </a:t>
            </a:r>
          </a:p>
          <a:p>
            <a:pPr lvl="1"/>
            <a:r>
              <a:rPr lang="en-AU" sz="1200" dirty="0" smtClean="0"/>
              <a:t>Surface wave slightly slower than shear wave</a:t>
            </a:r>
          </a:p>
          <a:p>
            <a:r>
              <a:rPr lang="en-AU" sz="1800" dirty="0" smtClean="0"/>
              <a:t>Water/Mud wave</a:t>
            </a:r>
          </a:p>
          <a:p>
            <a:pPr lvl="1"/>
            <a:r>
              <a:rPr lang="en-AU" sz="1200" dirty="0" smtClean="0"/>
              <a:t>Usually not present as the borehole diameter is small w.r.t. to its wavelength</a:t>
            </a:r>
          </a:p>
          <a:p>
            <a:r>
              <a:rPr lang="en-AU" sz="1800" dirty="0" smtClean="0"/>
              <a:t>Stoneley/tube wave</a:t>
            </a:r>
          </a:p>
          <a:p>
            <a:pPr lvl="1"/>
            <a:r>
              <a:rPr lang="en-AU" sz="1200" dirty="0" smtClean="0"/>
              <a:t>Guided wave with large amplitude. Dispersive. </a:t>
            </a:r>
          </a:p>
          <a:p>
            <a:endParaRPr lang="en-AU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5A52-A271-49D2-8C09-86301D290AD1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084168" y="4551970"/>
            <a:ext cx="14761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 smtClean="0"/>
              <a:t>(Close et al. 2009)</a:t>
            </a:r>
            <a:endParaRPr lang="en-AU" sz="1050" dirty="0"/>
          </a:p>
        </p:txBody>
      </p:sp>
    </p:spTree>
    <p:extLst>
      <p:ext uri="{BB962C8B-B14F-4D97-AF65-F5344CB8AC3E}">
        <p14:creationId xmlns:p14="http://schemas.microsoft.com/office/powerpoint/2010/main" val="38463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sz="1400" dirty="0" smtClean="0"/>
                  <a:t>Distance </a:t>
                </a:r>
                <a:r>
                  <a:rPr lang="en-AU" sz="1400" dirty="0"/>
                  <a:t>x travelled in the fluid	</a:t>
                </a:r>
                <a14:m>
                  <m:oMath xmlns:m="http://schemas.openxmlformats.org/officeDocument/2006/math">
                    <m:r>
                      <a:rPr lang="en-AU" sz="1400" i="1">
                        <a:latin typeface="Cambria Math"/>
                      </a:rPr>
                      <m:t>𝑥</m:t>
                    </m:r>
                    <m:r>
                      <a:rPr lang="en-AU" sz="1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AU" sz="1400" i="1">
                            <a:latin typeface="Cambria Math"/>
                          </a:rPr>
                        </m:ctrlPr>
                      </m:fPr>
                      <m:num>
                        <m:r>
                          <a:rPr lang="en-AU" sz="1400" i="1">
                            <a:latin typeface="Cambria Math"/>
                          </a:rPr>
                          <m:t>𝑟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U" sz="1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AU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AU" sz="14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AU" sz="14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AU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AU" sz="1400" i="1"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en-AU" sz="1400" b="0" i="1" smtClean="0">
                                                <a:latin typeface="Cambria Math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AU" sz="14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AU" sz="14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AU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AU" sz="1400" i="1"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en-AU" sz="1400" i="1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AU" sz="14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AU" sz="14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AU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AU" sz="1400" i="1"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en-AU" sz="1400" b="0" i="1" smtClean="0">
                                                <a:latin typeface="Cambria Math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AU" sz="14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rad>
                        <m:r>
                          <a:rPr lang="en-AU" sz="1400" i="1">
                            <a:latin typeface="Cambria Math"/>
                          </a:rPr>
                          <m:t> </m:t>
                        </m:r>
                      </m:den>
                    </m:f>
                    <m:r>
                      <a:rPr lang="en-AU" sz="1400" i="1">
                        <a:latin typeface="Cambria Math"/>
                      </a:rPr>
                      <m:t> </m:t>
                    </m:r>
                  </m:oMath>
                </a14:m>
                <a:r>
                  <a:rPr lang="en-AU" sz="1400" dirty="0"/>
                  <a:t> from definition of critical angle</a:t>
                </a:r>
              </a:p>
              <a:p>
                <a:r>
                  <a:rPr lang="en-AU" sz="1400" dirty="0"/>
                  <a:t>Minimum </a:t>
                </a:r>
                <a:r>
                  <a:rPr lang="en-AU" sz="1400" dirty="0" err="1"/>
                  <a:t>Tx</a:t>
                </a:r>
                <a:r>
                  <a:rPr lang="en-AU" sz="1400" dirty="0"/>
                  <a:t> Rx </a:t>
                </a:r>
                <a:r>
                  <a:rPr lang="en-AU" sz="1400" dirty="0" smtClean="0"/>
                  <a:t>separation 	</a:t>
                </a:r>
                <a14:m>
                  <m:oMath xmlns:m="http://schemas.openxmlformats.org/officeDocument/2006/math">
                    <m:r>
                      <a:rPr lang="en-AU" sz="1400" i="1">
                        <a:latin typeface="Cambria Math"/>
                      </a:rPr>
                      <m:t>𝑑</m:t>
                    </m:r>
                    <m:r>
                      <a:rPr lang="en-AU" sz="1400" i="1">
                        <a:latin typeface="Cambria Math"/>
                      </a:rPr>
                      <m:t>&gt;2</m:t>
                    </m:r>
                    <m:r>
                      <a:rPr lang="en-AU" sz="1400" i="1">
                        <a:latin typeface="Cambria Math"/>
                      </a:rPr>
                      <m:t>𝑟</m:t>
                    </m:r>
                    <m:f>
                      <m:fPr>
                        <m:ctrlPr>
                          <a:rPr lang="en-AU" sz="14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AU" sz="1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AU" sz="1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AU" sz="1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AU" sz="1400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AU" sz="1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AU" sz="1400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AU" sz="1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AU" sz="1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AU" sz="1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en-AU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AU" sz="1400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AU" sz="1400" b="0" i="1" smtClean="0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  <m:r>
                          <a:rPr lang="en-AU" sz="14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AU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AU" sz="1400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AU" sz="1400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en-AU" sz="1400" dirty="0"/>
                  <a:t> </a:t>
                </a:r>
              </a:p>
              <a:p>
                <a:r>
                  <a:rPr lang="en-AU" sz="1400" dirty="0"/>
                  <a:t>Tube wave, Stoneley wave velocity and </a:t>
                </a:r>
                <a:r>
                  <a:rPr lang="en-AU" sz="1400" dirty="0" smtClean="0"/>
                  <a:t>density</a:t>
                </a:r>
                <a:r>
                  <a:rPr lang="en-AU" sz="1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4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AU" sz="14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AU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A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4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AU" sz="1400" i="1">
                            <a:latin typeface="Cambria Math"/>
                          </a:rPr>
                          <m:t>𝑚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AU" sz="1400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AU" sz="1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AU" sz="1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AU" sz="1400" i="1">
                                <a:latin typeface="Cambria Math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AU" sz="1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AU" sz="1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AU" sz="14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AU" sz="14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sz="1400" i="1">
                                            <a:latin typeface="Cambria Math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AU" sz="1400" i="1">
                                            <a:latin typeface="Cambria Math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AU" sz="1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𝑓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AU" sz="14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AU" sz="14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sz="1400" i="1">
                                            <a:latin typeface="Cambria Math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AU" sz="1400" i="1">
                                            <a:latin typeface="Cambria Math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AU" sz="14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</m:e>
                    </m:rad>
                  </m:oMath>
                </a14:m>
                <a:r>
                  <a:rPr lang="en-AU" sz="1400" dirty="0"/>
                  <a:t> 	</a:t>
                </a:r>
                <a:endParaRPr lang="en-AU" sz="1400" dirty="0" smtClean="0"/>
              </a:p>
              <a:p>
                <a:endParaRPr lang="en-AU" sz="1400" dirty="0" smtClean="0"/>
              </a:p>
              <a:p>
                <a:pPr marL="0" lvl="0" indent="457200" algn="just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NZ" sz="1100" dirty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Where;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05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AU" sz="1050" i="1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NZ" sz="1050" dirty="0" smtClean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= formation velocity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05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AU" sz="1050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NZ" sz="1050" dirty="0" smtClean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= mud </a:t>
                </a:r>
                <a:r>
                  <a:rPr lang="en-NZ" sz="105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velocity</a:t>
                </a:r>
                <a:r>
                  <a:rPr lang="en-NZ" sz="1050" dirty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lang="en-NZ" sz="1050" dirty="0" smtClean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	1.47km/s </a:t>
                </a:r>
                <a:r>
                  <a:rPr lang="en-NZ" sz="1050" dirty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for pure water </a:t>
                </a:r>
                <a:r>
                  <a:rPr lang="en-NZ" sz="105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NZ" sz="1050" dirty="0" err="1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Hallenburg</a:t>
                </a:r>
                <a:r>
                  <a:rPr lang="en-NZ" sz="105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, 1984</a:t>
                </a:r>
                <a:r>
                  <a:rPr lang="en-NZ" sz="1050" dirty="0" smtClean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NZ" sz="1050" dirty="0">
                    <a:latin typeface="Cambria Math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NZ" sz="1050" dirty="0" smtClean="0">
                    <a:latin typeface="Cambria Math" pitchFamily="18" charset="0"/>
                    <a:ea typeface="Times New Roman" pitchFamily="18" charset="0"/>
                    <a:cs typeface="Times New Roman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05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AU" sz="1050" i="1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NZ" sz="1050" dirty="0" smtClean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= formation density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05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AU" sz="1050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NZ" sz="1050" dirty="0" smtClean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NZ" sz="105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=  mud density 	</a:t>
                </a:r>
                <a:r>
                  <a:rPr lang="en-NZ" sz="1050" dirty="0" smtClean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1000kg/m</a:t>
                </a:r>
                <a:r>
                  <a:rPr lang="en-NZ" sz="1050" baseline="30000" dirty="0" smtClean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2</a:t>
                </a:r>
                <a:r>
                  <a:rPr lang="en-NZ" sz="1050" dirty="0" smtClean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lang="en-NZ" sz="1050" dirty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for water</a:t>
                </a:r>
                <a:endParaRPr lang="en-NZ" sz="800" dirty="0">
                  <a:latin typeface="Arial" pitchFamily="34" charset="0"/>
                  <a:cs typeface="Arial" pitchFamily="34" charset="0"/>
                </a:endParaRPr>
              </a:p>
              <a:p>
                <a:pPr marL="0" lvl="0" indent="457200" algn="just" eaLnBrk="0" hangingPunct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NZ" sz="1100" dirty="0">
                    <a:latin typeface="Cambria Math" pitchFamily="18" charset="0"/>
                    <a:ea typeface="Times New Roman" pitchFamily="18" charset="0"/>
                    <a:cs typeface="Times New Roman" pitchFamily="18" charset="0"/>
                  </a:rPr>
                  <a:t>	µ</a:t>
                </a:r>
                <a:r>
                  <a:rPr lang="en-NZ" sz="110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= Shear modulus of </a:t>
                </a:r>
                <a:r>
                  <a:rPr lang="en-NZ" sz="1100" dirty="0" smtClean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hard rock 	approximately </a:t>
                </a:r>
                <a:r>
                  <a:rPr lang="en-NZ" sz="110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33GPa (Schmitt</a:t>
                </a:r>
                <a:r>
                  <a:rPr lang="en-NZ" sz="1100" i="1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et al.</a:t>
                </a:r>
                <a:r>
                  <a:rPr lang="en-NZ" sz="110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, 2003)</a:t>
                </a:r>
                <a:endParaRPr lang="en-NZ" sz="500" dirty="0">
                  <a:latin typeface="Arial" pitchFamily="34" charset="0"/>
                  <a:cs typeface="Arial" pitchFamily="34" charset="0"/>
                </a:endParaRPr>
              </a:p>
              <a:p>
                <a:pPr marL="0" lvl="0" indent="457200" algn="just" eaLnBrk="0" hangingPunct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NZ" sz="110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NZ" sz="1100" i="1" dirty="0" smtClean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K</a:t>
                </a:r>
                <a:r>
                  <a:rPr lang="en-NZ" sz="1100" i="1" baseline="-30000" dirty="0" smtClean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m</a:t>
                </a:r>
                <a:r>
                  <a:rPr lang="en-NZ" sz="1100" dirty="0" smtClean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lang="en-NZ" sz="1100" dirty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= Bulk modulus of fluid 		2.2 </a:t>
                </a:r>
                <a:r>
                  <a:rPr lang="en-NZ" sz="1100" dirty="0" err="1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GPa</a:t>
                </a:r>
                <a:r>
                  <a:rPr lang="en-NZ" sz="1100" dirty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 for water</a:t>
                </a:r>
                <a:endParaRPr lang="en-NZ" sz="500" dirty="0">
                  <a:latin typeface="Arial" pitchFamily="34" charset="0"/>
                  <a:cs typeface="Arial" pitchFamily="34" charset="0"/>
                </a:endParaRPr>
              </a:p>
              <a:p>
                <a:pPr marL="0" lvl="0" indent="457200" eaLnBrk="0" hangingPunct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NZ" sz="1100" dirty="0"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	</a:t>
                </a:r>
                <a:endParaRPr lang="en-NZ" sz="500" dirty="0">
                  <a:latin typeface="Arial" pitchFamily="34" charset="0"/>
                  <a:cs typeface="Arial" pitchFamily="34" charset="0"/>
                </a:endParaRPr>
              </a:p>
              <a:p>
                <a:pPr marL="0" lvl="0" indent="457200" algn="just" eaLnBrk="0" hangingPunct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NZ" sz="1100" dirty="0"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	</a:t>
                </a:r>
                <a:endParaRPr lang="en-NZ" sz="1600" dirty="0">
                  <a:latin typeface="Arial" pitchFamily="34" charset="0"/>
                  <a:cs typeface="Arial" pitchFamily="34" charset="0"/>
                </a:endParaRPr>
              </a:p>
              <a:p>
                <a:endParaRPr lang="en-AU" sz="1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85" b="-28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Principles </a:t>
            </a:r>
            <a:r>
              <a:rPr lang="en-AU" dirty="0" smtClean="0"/>
              <a:t>– waves II </a:t>
            </a:r>
            <a:endParaRPr lang="en-A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2823778"/>
            <a:ext cx="1362075" cy="6667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410958" y="3107164"/>
            <a:ext cx="77366" cy="1846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600" b="1" dirty="0" smtClean="0"/>
              <a:t>m</a:t>
            </a:r>
            <a:endParaRPr lang="en-AU" sz="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00392" y="3219822"/>
            <a:ext cx="77366" cy="1846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600" b="1" dirty="0" smtClean="0"/>
              <a:t>m</a:t>
            </a:r>
            <a:endParaRPr lang="en-AU" sz="600" b="1" dirty="0"/>
          </a:p>
        </p:txBody>
      </p:sp>
    </p:spTree>
    <p:extLst>
      <p:ext uri="{BB962C8B-B14F-4D97-AF65-F5344CB8AC3E}">
        <p14:creationId xmlns:p14="http://schemas.microsoft.com/office/powerpoint/2010/main" val="32075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3"/>
          <a:stretch/>
        </p:blipFill>
        <p:spPr bwMode="auto">
          <a:xfrm>
            <a:off x="5062108" y="2659906"/>
            <a:ext cx="3002280" cy="22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6" y="420292"/>
            <a:ext cx="8207375" cy="747713"/>
          </a:xfrm>
        </p:spPr>
        <p:txBody>
          <a:bodyPr/>
          <a:lstStyle/>
          <a:p>
            <a:r>
              <a:rPr lang="en-AU" dirty="0" smtClean="0"/>
              <a:t>Configurations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654860" cy="3262313"/>
          </a:xfrm>
        </p:spPr>
        <p:txBody>
          <a:bodyPr/>
          <a:lstStyle/>
          <a:p>
            <a:r>
              <a:rPr lang="en-AU" sz="1800" dirty="0" smtClean="0"/>
              <a:t>1 </a:t>
            </a:r>
            <a:r>
              <a:rPr lang="en-AU" sz="1800" dirty="0" err="1"/>
              <a:t>T</a:t>
            </a:r>
            <a:r>
              <a:rPr lang="en-AU" sz="1800" dirty="0" err="1" smtClean="0"/>
              <a:t>x</a:t>
            </a:r>
            <a:r>
              <a:rPr lang="en-AU" sz="1800" dirty="0" smtClean="0"/>
              <a:t> 2 Rx</a:t>
            </a:r>
          </a:p>
          <a:p>
            <a:r>
              <a:rPr lang="en-AU" sz="1800" dirty="0" smtClean="0"/>
              <a:t>1 </a:t>
            </a:r>
            <a:r>
              <a:rPr lang="en-AU" sz="1800" dirty="0" err="1" smtClean="0"/>
              <a:t>Tx</a:t>
            </a:r>
            <a:r>
              <a:rPr lang="en-AU" sz="1800" dirty="0" smtClean="0"/>
              <a:t> 3 or 4 Rx</a:t>
            </a:r>
          </a:p>
          <a:p>
            <a:pPr lvl="1"/>
            <a:r>
              <a:rPr lang="en-AU" sz="1400" dirty="0" smtClean="0"/>
              <a:t>Semblance processing</a:t>
            </a:r>
          </a:p>
          <a:p>
            <a:r>
              <a:rPr lang="en-AU" sz="1800" dirty="0" smtClean="0"/>
              <a:t>Compensated (2 </a:t>
            </a:r>
            <a:r>
              <a:rPr lang="en-AU" sz="1800" dirty="0" err="1" smtClean="0"/>
              <a:t>Tx</a:t>
            </a:r>
            <a:r>
              <a:rPr lang="en-AU" sz="1800" dirty="0" smtClean="0"/>
              <a:t> – 4 Rx)</a:t>
            </a:r>
          </a:p>
          <a:p>
            <a:r>
              <a:rPr lang="en-AU" sz="1800" dirty="0"/>
              <a:t>Array Sonic Tool (Sonic </a:t>
            </a:r>
            <a:r>
              <a:rPr lang="en-AU" sz="1800" dirty="0" smtClean="0"/>
              <a:t>Dipole)</a:t>
            </a:r>
          </a:p>
          <a:p>
            <a:pPr lvl="1"/>
            <a:r>
              <a:rPr lang="en-AU" sz="1400" dirty="0" smtClean="0"/>
              <a:t>1Tx</a:t>
            </a:r>
            <a:r>
              <a:rPr lang="en-AU" sz="1400" dirty="0"/>
              <a:t>, 8 </a:t>
            </a:r>
            <a:r>
              <a:rPr lang="en-AU" sz="1400" dirty="0" smtClean="0"/>
              <a:t>Rx, Can </a:t>
            </a:r>
            <a:r>
              <a:rPr lang="en-AU" sz="1400" dirty="0"/>
              <a:t>record P, S and Stoneley waves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3193" r="24687" b="4674"/>
          <a:stretch/>
        </p:blipFill>
        <p:spPr>
          <a:xfrm>
            <a:off x="5050766" y="94506"/>
            <a:ext cx="4093234" cy="26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6" y="420292"/>
            <a:ext cx="8207375" cy="747713"/>
          </a:xfrm>
        </p:spPr>
        <p:txBody>
          <a:bodyPr/>
          <a:lstStyle/>
          <a:p>
            <a:r>
              <a:rPr lang="en-AU" dirty="0" smtClean="0"/>
              <a:t>Principles – source and receivers</a:t>
            </a:r>
            <a:endParaRPr lang="en-A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734980" cy="3262313"/>
          </a:xfrm>
        </p:spPr>
        <p:txBody>
          <a:bodyPr/>
          <a:lstStyle/>
          <a:p>
            <a:r>
              <a:rPr lang="en-AU" sz="1600" dirty="0" smtClean="0"/>
              <a:t>Transmitters </a:t>
            </a:r>
            <a:r>
              <a:rPr lang="en-AU" sz="1600" dirty="0" err="1" smtClean="0"/>
              <a:t>Tx</a:t>
            </a:r>
            <a:endParaRPr lang="en-AU" sz="1600" dirty="0" smtClean="0"/>
          </a:p>
          <a:p>
            <a:pPr lvl="1"/>
            <a:r>
              <a:rPr lang="en-AU" sz="1200" b="1" dirty="0" err="1" smtClean="0"/>
              <a:t>Magnetostrictive</a:t>
            </a:r>
            <a:r>
              <a:rPr lang="en-AU" sz="1200" b="1" dirty="0" smtClean="0"/>
              <a:t> </a:t>
            </a:r>
            <a:r>
              <a:rPr lang="en-AU" sz="1200" dirty="0" smtClean="0"/>
              <a:t>torus, current coil wrapping </a:t>
            </a:r>
            <a:r>
              <a:rPr lang="en-AU" sz="1200" dirty="0" err="1" smtClean="0"/>
              <a:t>toroidal</a:t>
            </a:r>
            <a:r>
              <a:rPr lang="en-AU" sz="1200" dirty="0" smtClean="0"/>
              <a:t> (magnetized) core material </a:t>
            </a:r>
            <a:r>
              <a:rPr lang="en-AU" sz="1200" b="1" dirty="0" smtClean="0"/>
              <a:t>Ceramic piezoelectric</a:t>
            </a:r>
            <a:r>
              <a:rPr lang="en-AU" sz="1200" dirty="0" smtClean="0"/>
              <a:t> (BaTiO</a:t>
            </a:r>
            <a:r>
              <a:rPr lang="en-AU" sz="1200" baseline="-25000" dirty="0" smtClean="0"/>
              <a:t>2</a:t>
            </a:r>
            <a:r>
              <a:rPr lang="en-AU" sz="1200" dirty="0" smtClean="0"/>
              <a:t>).  Output power and operating frequency limited by the surface area and material properties- logging tool dimensions generally restrict this to 1-25 kHz. </a:t>
            </a:r>
          </a:p>
          <a:p>
            <a:pPr lvl="1"/>
            <a:r>
              <a:rPr lang="en-AU" sz="1200" dirty="0" smtClean="0"/>
              <a:t>Monopole (compressional waves), </a:t>
            </a:r>
          </a:p>
          <a:p>
            <a:pPr lvl="1"/>
            <a:r>
              <a:rPr lang="en-AU" sz="1200" dirty="0" smtClean="0"/>
              <a:t>Dipole and quadrupole can create flexural waves</a:t>
            </a:r>
          </a:p>
          <a:p>
            <a:r>
              <a:rPr lang="en-AU" sz="1600" dirty="0" smtClean="0"/>
              <a:t>Receivers Rx - Piezoelectric</a:t>
            </a:r>
          </a:p>
          <a:p>
            <a:pPr lvl="1"/>
            <a:r>
              <a:rPr lang="en-AU" sz="1100" dirty="0" smtClean="0"/>
              <a:t>Pressure sensors </a:t>
            </a:r>
          </a:p>
          <a:p>
            <a:r>
              <a:rPr lang="en-AU" sz="1600" dirty="0" smtClean="0"/>
              <a:t>Depth of penetration – </a:t>
            </a:r>
            <a:r>
              <a:rPr lang="en-AU" sz="1600" dirty="0" err="1"/>
              <a:t>T</a:t>
            </a:r>
            <a:r>
              <a:rPr lang="en-AU" sz="1600" dirty="0" err="1" smtClean="0"/>
              <a:t>x</a:t>
            </a:r>
            <a:r>
              <a:rPr lang="en-AU" sz="1600" dirty="0" smtClean="0"/>
              <a:t> Rx separation</a:t>
            </a:r>
          </a:p>
          <a:p>
            <a:pPr lvl="1"/>
            <a:r>
              <a:rPr lang="en-AU" sz="1100" dirty="0" smtClean="0"/>
              <a:t>Alteration - Compressional </a:t>
            </a:r>
            <a:r>
              <a:rPr lang="en-AU" sz="1100" dirty="0"/>
              <a:t>waves in damaged zones are slower and if the transmitter to </a:t>
            </a:r>
            <a:r>
              <a:rPr lang="en-AU" sz="1100" dirty="0" smtClean="0"/>
              <a:t>receiver distances </a:t>
            </a:r>
            <a:r>
              <a:rPr lang="en-AU" sz="1100" dirty="0"/>
              <a:t>are large enough, there is separation in measurements from the undamaged </a:t>
            </a:r>
            <a:r>
              <a:rPr lang="en-AU" sz="1100" dirty="0" smtClean="0"/>
              <a:t>and damaged zones. This </a:t>
            </a:r>
            <a:r>
              <a:rPr lang="en-AU" sz="1100" dirty="0"/>
              <a:t>is because the faster deeper‐penetrating waves will arrive first, and the </a:t>
            </a:r>
            <a:r>
              <a:rPr lang="en-AU" sz="1100" dirty="0" smtClean="0"/>
              <a:t>long spaced </a:t>
            </a:r>
            <a:r>
              <a:rPr lang="en-AU" sz="1100" dirty="0"/>
              <a:t>receivers have a greater chance of detecting the waves from the </a:t>
            </a:r>
            <a:r>
              <a:rPr lang="en-AU" sz="1100" dirty="0" smtClean="0"/>
              <a:t>undamaged zone. </a:t>
            </a:r>
            <a:endParaRPr lang="en-AU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-11894"/>
            <a:ext cx="2941030" cy="440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3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ersonal\Photos\FWS\DSC004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" y="1673"/>
            <a:ext cx="9150710" cy="514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4788023" cy="648073"/>
          </a:xfrm>
          <a:solidFill>
            <a:schemeClr val="accent1"/>
          </a:solidFill>
        </p:spPr>
        <p:txBody>
          <a:bodyPr anchor="b"/>
          <a:lstStyle/>
          <a:p>
            <a:r>
              <a:rPr lang="en-AU" dirty="0" smtClean="0">
                <a:solidFill>
                  <a:schemeClr val="bg1"/>
                </a:solidFill>
              </a:rPr>
              <a:t>	Source signature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469F-105B-4E9A-BEBE-931A45163B72}" type="datetime1">
              <a:rPr lang="en-US" altLang="en-US" smtClean="0"/>
              <a:pPr/>
              <a:t>2/25/2015</a:t>
            </a:fld>
            <a:endParaRPr lang="en-AU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8" t="9018" r="1219" b="7562"/>
          <a:stretch>
            <a:fillRect/>
          </a:stretch>
        </p:blipFill>
        <p:spPr bwMode="auto">
          <a:xfrm>
            <a:off x="3419872" y="3421127"/>
            <a:ext cx="2304256" cy="17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7915" r="1409" b="8409"/>
          <a:stretch>
            <a:fillRect/>
          </a:stretch>
        </p:blipFill>
        <p:spPr bwMode="auto">
          <a:xfrm>
            <a:off x="6444208" y="3379304"/>
            <a:ext cx="2360208" cy="17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13206" r="8617" b="43030"/>
          <a:stretch/>
        </p:blipFill>
        <p:spPr bwMode="auto">
          <a:xfrm>
            <a:off x="2699792" y="1671650"/>
            <a:ext cx="6444208" cy="164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63888" y="1923678"/>
            <a:ext cx="47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15kHz signal in free water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368787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15kHz spectrum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24328" y="365187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30kHz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6" y="420292"/>
            <a:ext cx="8207375" cy="747713"/>
          </a:xfrm>
        </p:spPr>
        <p:txBody>
          <a:bodyPr/>
          <a:lstStyle/>
          <a:p>
            <a:r>
              <a:rPr lang="en-AU" dirty="0" smtClean="0"/>
              <a:t>Acquisition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613402" cy="3262313"/>
          </a:xfrm>
        </p:spPr>
        <p:txBody>
          <a:bodyPr/>
          <a:lstStyle/>
          <a:p>
            <a:r>
              <a:rPr lang="en-AU" sz="1800" dirty="0" smtClean="0"/>
              <a:t>Parameters:</a:t>
            </a:r>
          </a:p>
          <a:p>
            <a:pPr lvl="1"/>
            <a:r>
              <a:rPr lang="en-AU" sz="1400" dirty="0"/>
              <a:t>b</a:t>
            </a:r>
            <a:r>
              <a:rPr lang="en-AU" sz="1400" dirty="0" smtClean="0"/>
              <a:t>lanking, sample rate, stacking, record length, stacking and stacking interval</a:t>
            </a:r>
          </a:p>
          <a:p>
            <a:pPr lvl="1"/>
            <a:r>
              <a:rPr lang="en-AU" sz="1000" i="1" dirty="0" smtClean="0"/>
              <a:t>Maximum </a:t>
            </a:r>
            <a:r>
              <a:rPr lang="en-AU" sz="1000" i="1" dirty="0"/>
              <a:t>logging speed (m/ min) </a:t>
            </a:r>
            <a:r>
              <a:rPr lang="en-AU" sz="1000" i="1" dirty="0" smtClean="0"/>
              <a:t>= 	</a:t>
            </a:r>
            <a:r>
              <a:rPr lang="en-AU" sz="1000" i="1" u="sng" dirty="0" smtClean="0"/>
              <a:t>sample interval(records/minute</a:t>
            </a:r>
            <a:r>
              <a:rPr lang="en-AU" sz="1000" i="1" u="sng" dirty="0"/>
              <a:t>)</a:t>
            </a:r>
            <a:r>
              <a:rPr lang="en-AU" sz="1000" i="1" dirty="0"/>
              <a:t> 	</a:t>
            </a:r>
            <a:r>
              <a:rPr lang="en-AU" sz="1000" i="1" dirty="0" smtClean="0"/>
              <a:t>		              		packet </a:t>
            </a:r>
            <a:r>
              <a:rPr lang="en-AU" sz="1000" i="1" dirty="0"/>
              <a:t>time (seconds per record</a:t>
            </a:r>
            <a:r>
              <a:rPr lang="en-AU" sz="1000" i="1" dirty="0" smtClean="0"/>
              <a:t>)</a:t>
            </a:r>
          </a:p>
          <a:p>
            <a:r>
              <a:rPr lang="en-AU" sz="1800" dirty="0" smtClean="0"/>
              <a:t>Centralisers</a:t>
            </a:r>
            <a:endParaRPr lang="en-AU" sz="1800" dirty="0"/>
          </a:p>
          <a:p>
            <a:r>
              <a:rPr lang="en-AU" sz="1800" dirty="0"/>
              <a:t>Tool length </a:t>
            </a:r>
          </a:p>
          <a:p>
            <a:pPr lvl="1"/>
            <a:r>
              <a:rPr lang="en-AU" sz="1400" dirty="0" smtClean="0"/>
              <a:t>Overlapping wavefields </a:t>
            </a:r>
            <a:r>
              <a:rPr lang="en-AU" sz="1400" dirty="0"/>
              <a:t>and hard rock velocities</a:t>
            </a:r>
          </a:p>
          <a:p>
            <a:r>
              <a:rPr lang="en-AU" sz="1800" dirty="0" smtClean="0"/>
              <a:t>Frequency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66565-2B47-4595-BECD-800B8F671B43}" type="datetime1">
              <a:rPr lang="en-US" altLang="en-US" smtClean="0"/>
              <a:pPr/>
              <a:t>2/25/2015</a:t>
            </a:fld>
            <a:endParaRPr lang="en-AU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2" y="87475"/>
            <a:ext cx="30018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1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ONE-LINE TITLE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TWO-LINE TITLE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ONE-LINE TRANSPARENT&amp;quot;&quot;/&gt;&lt;property id=&quot;20307&quot; value=&quot;258&quot;/&gt;&lt;/object&gt;&lt;object type=&quot;3&quot; unique_id=&quot;10007&quot;&gt;&lt;property id=&quot;20148&quot; value=&quot;5&quot;/&gt;&lt;property id=&quot;20300&quot; value=&quot;Slide 4 - &amp;quot;TWO-LINE TRANSPARENT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Bullet point slide&amp;quot;&quot;/&gt;&lt;property id=&quot;20307&quot; value=&quot;26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3">
      <a:dk1>
        <a:srgbClr val="333333"/>
      </a:dk1>
      <a:lt1>
        <a:srgbClr val="FFFFFF"/>
      </a:lt1>
      <a:dk2>
        <a:srgbClr val="666666"/>
      </a:dk2>
      <a:lt2>
        <a:srgbClr val="969696"/>
      </a:lt2>
      <a:accent1>
        <a:srgbClr val="CC9900"/>
      </a:accent1>
      <a:accent2>
        <a:srgbClr val="333399"/>
      </a:accent2>
      <a:accent3>
        <a:srgbClr val="FFFFFF"/>
      </a:accent3>
      <a:accent4>
        <a:srgbClr val="2A2A2A"/>
      </a:accent4>
      <a:accent5>
        <a:srgbClr val="E2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3333"/>
        </a:dk1>
        <a:lt1>
          <a:srgbClr val="FFFFFF"/>
        </a:lt1>
        <a:dk2>
          <a:srgbClr val="666666"/>
        </a:dk2>
        <a:lt2>
          <a:srgbClr val="969696"/>
        </a:lt2>
        <a:accent1>
          <a:srgbClr val="CC9900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E2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ne-line title, transparent">
  <a:themeElements>
    <a:clrScheme name="One-line title, transparent 13">
      <a:dk1>
        <a:srgbClr val="333333"/>
      </a:dk1>
      <a:lt1>
        <a:srgbClr val="FFFFFF"/>
      </a:lt1>
      <a:dk2>
        <a:srgbClr val="666666"/>
      </a:dk2>
      <a:lt2>
        <a:srgbClr val="969696"/>
      </a:lt2>
      <a:accent1>
        <a:srgbClr val="CC9900"/>
      </a:accent1>
      <a:accent2>
        <a:srgbClr val="333399"/>
      </a:accent2>
      <a:accent3>
        <a:srgbClr val="FFFFFF"/>
      </a:accent3>
      <a:accent4>
        <a:srgbClr val="2A2A2A"/>
      </a:accent4>
      <a:accent5>
        <a:srgbClr val="E2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ne-line title, transpar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e-line title, transpar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-line title, transpar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-line title, transpar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-line title, transpar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-line title, transpar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-line title, transpar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-line title, transpar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-line title, transpar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-line title, transpar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-line title, transpar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-line title, transpar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-line title, transpar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-line title, transparent 13">
        <a:dk1>
          <a:srgbClr val="333333"/>
        </a:dk1>
        <a:lt1>
          <a:srgbClr val="FFFFFF"/>
        </a:lt1>
        <a:dk2>
          <a:srgbClr val="666666"/>
        </a:dk2>
        <a:lt2>
          <a:srgbClr val="969696"/>
        </a:lt2>
        <a:accent1>
          <a:srgbClr val="CC9900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E2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wo-line title">
  <a:themeElements>
    <a:clrScheme name="Two-line title 13">
      <a:dk1>
        <a:srgbClr val="333333"/>
      </a:dk1>
      <a:lt1>
        <a:srgbClr val="FFFFFF"/>
      </a:lt1>
      <a:dk2>
        <a:srgbClr val="666666"/>
      </a:dk2>
      <a:lt2>
        <a:srgbClr val="969696"/>
      </a:lt2>
      <a:accent1>
        <a:srgbClr val="CC9900"/>
      </a:accent1>
      <a:accent2>
        <a:srgbClr val="333399"/>
      </a:accent2>
      <a:accent3>
        <a:srgbClr val="FFFFFF"/>
      </a:accent3>
      <a:accent4>
        <a:srgbClr val="2A2A2A"/>
      </a:accent4>
      <a:accent5>
        <a:srgbClr val="E2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wo-line tit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wo-line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 13">
        <a:dk1>
          <a:srgbClr val="333333"/>
        </a:dk1>
        <a:lt1>
          <a:srgbClr val="FFFFFF"/>
        </a:lt1>
        <a:dk2>
          <a:srgbClr val="666666"/>
        </a:dk2>
        <a:lt2>
          <a:srgbClr val="969696"/>
        </a:lt2>
        <a:accent1>
          <a:srgbClr val="CC9900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E2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wo-line title, transparent">
  <a:themeElements>
    <a:clrScheme name="Two-line title, transparent 13">
      <a:dk1>
        <a:srgbClr val="333333"/>
      </a:dk1>
      <a:lt1>
        <a:srgbClr val="FFFFFF"/>
      </a:lt1>
      <a:dk2>
        <a:srgbClr val="666666"/>
      </a:dk2>
      <a:lt2>
        <a:srgbClr val="969696"/>
      </a:lt2>
      <a:accent1>
        <a:srgbClr val="CC9900"/>
      </a:accent1>
      <a:accent2>
        <a:srgbClr val="333399"/>
      </a:accent2>
      <a:accent3>
        <a:srgbClr val="FFFFFF"/>
      </a:accent3>
      <a:accent4>
        <a:srgbClr val="2A2A2A"/>
      </a:accent4>
      <a:accent5>
        <a:srgbClr val="E2C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wo-line title, transpar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wo-line title, transpar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, transpar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, transpar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, transpar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, transpar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o-line title, transpar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, transpar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, transpar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, transpar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, transpar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, transpar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, transpar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o-line title, transparent 13">
        <a:dk1>
          <a:srgbClr val="333333"/>
        </a:dk1>
        <a:lt1>
          <a:srgbClr val="FFFFFF"/>
        </a:lt1>
        <a:dk2>
          <a:srgbClr val="666666"/>
        </a:dk2>
        <a:lt2>
          <a:srgbClr val="969696"/>
        </a:lt2>
        <a:accent1>
          <a:srgbClr val="CC9900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E2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3288</TotalTime>
  <Words>1308</Words>
  <Application>Microsoft Office PowerPoint</Application>
  <PresentationFormat>On-screen Show (16:9)</PresentationFormat>
  <Paragraphs>193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Default Design</vt:lpstr>
      <vt:lpstr>One-line title, transparent</vt:lpstr>
      <vt:lpstr>Two-line title</vt:lpstr>
      <vt:lpstr>Two-line title, transparent</vt:lpstr>
      <vt:lpstr>PowerPoint Presentation</vt:lpstr>
      <vt:lpstr>Brief History</vt:lpstr>
      <vt:lpstr>Acoustic logging applications</vt:lpstr>
      <vt:lpstr>Principles – waves I</vt:lpstr>
      <vt:lpstr>Principles – waves II </vt:lpstr>
      <vt:lpstr>Configurations</vt:lpstr>
      <vt:lpstr>Principles – source and receivers</vt:lpstr>
      <vt:lpstr> Source signature</vt:lpstr>
      <vt:lpstr>Acquisition</vt:lpstr>
      <vt:lpstr>Cut-off frequency</vt:lpstr>
      <vt:lpstr>Road Noise</vt:lpstr>
      <vt:lpstr>Increased Centralisation</vt:lpstr>
      <vt:lpstr>NQ to PQ transition </vt:lpstr>
      <vt:lpstr>Processing</vt:lpstr>
      <vt:lpstr>Processing</vt:lpstr>
      <vt:lpstr>Hard rocks and Nafe-Drake</vt:lpstr>
      <vt:lpstr>PowerPoint Presentation</vt:lpstr>
      <vt:lpstr>Massive Sulphides (VMS deposits)</vt:lpstr>
      <vt:lpstr>Kambalda</vt:lpstr>
      <vt:lpstr>Brukunga</vt:lpstr>
      <vt:lpstr>Summary </vt:lpstr>
      <vt:lpstr>Summary II</vt:lpstr>
      <vt:lpstr>References</vt:lpstr>
    </vt:vector>
  </TitlesOfParts>
  <Company>Curtin University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Curtin PowerPoint Template 2010</dc:title>
  <dc:creator>Digital Media Unit</dc:creator>
  <cp:lastModifiedBy>D'Andrea, Luisa (RTX)</cp:lastModifiedBy>
  <cp:revision>152</cp:revision>
  <dcterms:created xsi:type="dcterms:W3CDTF">2010-07-27T06:05:11Z</dcterms:created>
  <dcterms:modified xsi:type="dcterms:W3CDTF">2015-02-25T05:03:04Z</dcterms:modified>
</cp:coreProperties>
</file>